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4"/>
  </p:notesMasterIdLst>
  <p:sldIdLst>
    <p:sldId id="256" r:id="rId5"/>
    <p:sldId id="258" r:id="rId6"/>
    <p:sldId id="260" r:id="rId7"/>
    <p:sldId id="267" r:id="rId8"/>
    <p:sldId id="265" r:id="rId9"/>
    <p:sldId id="268" r:id="rId10"/>
    <p:sldId id="423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264" r:id="rId38"/>
    <p:sldId id="288" r:id="rId39"/>
    <p:sldId id="281" r:id="rId40"/>
    <p:sldId id="298" r:id="rId41"/>
    <p:sldId id="296" r:id="rId42"/>
    <p:sldId id="302" r:id="rId43"/>
    <p:sldId id="300" r:id="rId44"/>
    <p:sldId id="340" r:id="rId45"/>
    <p:sldId id="354" r:id="rId46"/>
    <p:sldId id="350" r:id="rId47"/>
    <p:sldId id="358" r:id="rId48"/>
    <p:sldId id="359" r:id="rId49"/>
    <p:sldId id="363" r:id="rId50"/>
    <p:sldId id="367" r:id="rId51"/>
    <p:sldId id="368" r:id="rId52"/>
    <p:sldId id="369" r:id="rId53"/>
    <p:sldId id="371" r:id="rId54"/>
    <p:sldId id="372" r:id="rId55"/>
    <p:sldId id="374" r:id="rId56"/>
    <p:sldId id="336" r:id="rId57"/>
    <p:sldId id="261" r:id="rId58"/>
    <p:sldId id="262" r:id="rId59"/>
    <p:sldId id="335" r:id="rId60"/>
    <p:sldId id="334" r:id="rId61"/>
    <p:sldId id="263" r:id="rId62"/>
    <p:sldId id="333" r:id="rId63"/>
    <p:sldId id="332" r:id="rId64"/>
    <p:sldId id="331" r:id="rId65"/>
    <p:sldId id="282" r:id="rId66"/>
    <p:sldId id="330" r:id="rId67"/>
    <p:sldId id="329" r:id="rId68"/>
    <p:sldId id="284" r:id="rId69"/>
    <p:sldId id="327" r:id="rId70"/>
    <p:sldId id="326" r:id="rId71"/>
    <p:sldId id="270" r:id="rId72"/>
    <p:sldId id="325" r:id="rId73"/>
    <p:sldId id="271" r:id="rId74"/>
    <p:sldId id="324" r:id="rId75"/>
    <p:sldId id="323" r:id="rId76"/>
    <p:sldId id="356" r:id="rId77"/>
    <p:sldId id="322" r:id="rId78"/>
    <p:sldId id="321" r:id="rId79"/>
    <p:sldId id="320" r:id="rId80"/>
    <p:sldId id="319" r:id="rId81"/>
    <p:sldId id="318" r:id="rId82"/>
    <p:sldId id="317" r:id="rId83"/>
    <p:sldId id="316" r:id="rId84"/>
    <p:sldId id="370" r:id="rId85"/>
    <p:sldId id="315" r:id="rId86"/>
    <p:sldId id="314" r:id="rId87"/>
    <p:sldId id="313" r:id="rId88"/>
    <p:sldId id="312" r:id="rId89"/>
    <p:sldId id="375" r:id="rId90"/>
    <p:sldId id="274" r:id="rId91"/>
    <p:sldId id="275" r:id="rId92"/>
    <p:sldId id="311" r:id="rId93"/>
    <p:sldId id="310" r:id="rId94"/>
    <p:sldId id="386" r:id="rId95"/>
    <p:sldId id="276" r:id="rId96"/>
    <p:sldId id="283" r:id="rId97"/>
    <p:sldId id="287" r:id="rId98"/>
    <p:sldId id="291" r:id="rId99"/>
    <p:sldId id="292" r:id="rId100"/>
    <p:sldId id="295" r:id="rId101"/>
    <p:sldId id="297" r:id="rId102"/>
    <p:sldId id="293" r:id="rId103"/>
    <p:sldId id="294" r:id="rId104"/>
    <p:sldId id="299" r:id="rId105"/>
    <p:sldId id="337" r:id="rId106"/>
    <p:sldId id="378" r:id="rId107"/>
    <p:sldId id="385" r:id="rId108"/>
    <p:sldId id="345" r:id="rId109"/>
    <p:sldId id="348" r:id="rId110"/>
    <p:sldId id="347" r:id="rId111"/>
    <p:sldId id="304" r:id="rId112"/>
    <p:sldId id="341" r:id="rId113"/>
    <p:sldId id="342" r:id="rId114"/>
    <p:sldId id="305" r:id="rId115"/>
    <p:sldId id="387" r:id="rId116"/>
    <p:sldId id="279" r:id="rId117"/>
    <p:sldId id="306" r:id="rId118"/>
    <p:sldId id="308" r:id="rId119"/>
    <p:sldId id="338" r:id="rId120"/>
    <p:sldId id="343" r:id="rId121"/>
    <p:sldId id="355" r:id="rId122"/>
    <p:sldId id="357" r:id="rId123"/>
    <p:sldId id="353" r:id="rId124"/>
    <p:sldId id="349" r:id="rId125"/>
    <p:sldId id="394" r:id="rId126"/>
    <p:sldId id="360" r:id="rId127"/>
    <p:sldId id="396" r:id="rId128"/>
    <p:sldId id="362" r:id="rId129"/>
    <p:sldId id="365" r:id="rId130"/>
    <p:sldId id="366" r:id="rId131"/>
    <p:sldId id="373" r:id="rId132"/>
    <p:sldId id="377" r:id="rId133"/>
    <p:sldId id="395" r:id="rId134"/>
    <p:sldId id="381" r:id="rId135"/>
    <p:sldId id="382" r:id="rId136"/>
    <p:sldId id="384" r:id="rId137"/>
    <p:sldId id="383" r:id="rId138"/>
    <p:sldId id="389" r:id="rId139"/>
    <p:sldId id="390" r:id="rId140"/>
    <p:sldId id="391" r:id="rId141"/>
    <p:sldId id="392" r:id="rId142"/>
    <p:sldId id="393" r:id="rId1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1EE8AF-862A-498D-A418-238720A615C3}">
          <p14:sldIdLst>
            <p14:sldId id="256"/>
            <p14:sldId id="258"/>
            <p14:sldId id="260"/>
            <p14:sldId id="267"/>
            <p14:sldId id="265"/>
            <p14:sldId id="268"/>
            <p14:sldId id="423"/>
          </p14:sldIdLst>
        </p14:section>
        <p14:section name="진우" id="{F29A8DDC-CEC6-4508-8D71-2ADC2F239C48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화은" id="{7E9F593D-DC22-4645-8C9D-67B2B3853A1F}">
          <p14:sldIdLst>
            <p14:sldId id="264"/>
            <p14:sldId id="288"/>
            <p14:sldId id="281"/>
            <p14:sldId id="298"/>
            <p14:sldId id="296"/>
            <p14:sldId id="302"/>
            <p14:sldId id="300"/>
            <p14:sldId id="340"/>
            <p14:sldId id="354"/>
            <p14:sldId id="350"/>
            <p14:sldId id="358"/>
            <p14:sldId id="359"/>
            <p14:sldId id="363"/>
            <p14:sldId id="367"/>
            <p14:sldId id="368"/>
            <p14:sldId id="369"/>
            <p14:sldId id="371"/>
            <p14:sldId id="372"/>
            <p14:sldId id="374"/>
          </p14:sldIdLst>
        </p14:section>
        <p14:section name="소영" id="{6930B780-5D61-42B0-A23C-1191FE4344F4}">
          <p14:sldIdLst>
            <p14:sldId id="336"/>
            <p14:sldId id="261"/>
            <p14:sldId id="262"/>
            <p14:sldId id="335"/>
            <p14:sldId id="334"/>
            <p14:sldId id="263"/>
            <p14:sldId id="333"/>
            <p14:sldId id="332"/>
            <p14:sldId id="331"/>
            <p14:sldId id="282"/>
            <p14:sldId id="330"/>
            <p14:sldId id="329"/>
            <p14:sldId id="284"/>
            <p14:sldId id="327"/>
            <p14:sldId id="326"/>
            <p14:sldId id="270"/>
            <p14:sldId id="325"/>
            <p14:sldId id="271"/>
            <p14:sldId id="324"/>
            <p14:sldId id="323"/>
            <p14:sldId id="356"/>
            <p14:sldId id="322"/>
            <p14:sldId id="321"/>
            <p14:sldId id="320"/>
            <p14:sldId id="319"/>
            <p14:sldId id="318"/>
            <p14:sldId id="317"/>
            <p14:sldId id="316"/>
            <p14:sldId id="370"/>
            <p14:sldId id="315"/>
            <p14:sldId id="314"/>
            <p14:sldId id="313"/>
            <p14:sldId id="312"/>
            <p14:sldId id="375"/>
            <p14:sldId id="274"/>
            <p14:sldId id="275"/>
            <p14:sldId id="311"/>
            <p14:sldId id="310"/>
            <p14:sldId id="386"/>
            <p14:sldId id="276"/>
          </p14:sldIdLst>
        </p14:section>
        <p14:section name="승연" id="{0C41D89E-B1A4-4E57-B767-17583332EA11}">
          <p14:sldIdLst>
            <p14:sldId id="283"/>
            <p14:sldId id="287"/>
            <p14:sldId id="291"/>
            <p14:sldId id="292"/>
            <p14:sldId id="295"/>
            <p14:sldId id="297"/>
            <p14:sldId id="293"/>
            <p14:sldId id="294"/>
            <p14:sldId id="299"/>
            <p14:sldId id="337"/>
            <p14:sldId id="378"/>
            <p14:sldId id="385"/>
            <p14:sldId id="345"/>
            <p14:sldId id="348"/>
            <p14:sldId id="347"/>
            <p14:sldId id="304"/>
            <p14:sldId id="341"/>
            <p14:sldId id="342"/>
            <p14:sldId id="305"/>
            <p14:sldId id="387"/>
          </p14:sldIdLst>
        </p14:section>
        <p14:section name="그래프 모음" id="{D5D502DF-796F-485F-8720-A5369BD5BB69}">
          <p14:sldIdLst>
            <p14:sldId id="279"/>
            <p14:sldId id="306"/>
            <p14:sldId id="308"/>
            <p14:sldId id="338"/>
            <p14:sldId id="343"/>
            <p14:sldId id="355"/>
            <p14:sldId id="357"/>
            <p14:sldId id="353"/>
            <p14:sldId id="349"/>
            <p14:sldId id="394"/>
            <p14:sldId id="360"/>
            <p14:sldId id="396"/>
            <p14:sldId id="362"/>
            <p14:sldId id="365"/>
            <p14:sldId id="366"/>
            <p14:sldId id="373"/>
            <p14:sldId id="377"/>
            <p14:sldId id="395"/>
            <p14:sldId id="381"/>
            <p14:sldId id="382"/>
            <p14:sldId id="384"/>
            <p14:sldId id="383"/>
            <p14:sldId id="389"/>
            <p14:sldId id="390"/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6CB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F3E5A-A59E-48A2-AB60-AE2B374A4CC3}" v="2958" dt="2024-01-23T05:00:29.114"/>
    <p1510:client id="{5486FAA4-EA56-6C4F-3713-395BA08C7438}" v="785" dt="2024-01-23T04:47:42.625"/>
    <p1510:client id="{69FB2A81-CD19-4941-B336-6F239A0C71A6}" v="8" dt="2024-01-23T03:43:39.776"/>
    <p1510:client id="{AD370211-A148-7960-6ABA-0E9F72879526}" v="785" dt="2024-01-23T03:39:33.447"/>
    <p1510:client id="{D50E0656-8CF8-D82F-B7D5-83F04C1626C8}" v="298" dt="2024-01-23T02:15:07.310"/>
    <p1510:client id="{DE50B5BA-6CFA-44E4-9D34-15CBE066F977}" v="7" dt="2024-01-23T00:43:34.361"/>
    <p1510:client id="{E3CF18B4-F580-95B7-919C-6C19D49E52F7}" v="1420" dt="2024-01-23T04:50:06.516"/>
    <p1510:client id="{FC819711-60EB-4483-B7F1-54FC8A5B94E6}" v="2390" dt="2024-01-23T04:54:31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8" autoAdjust="0"/>
    <p:restoredTop sz="85766" autoAdjust="0"/>
  </p:normalViewPr>
  <p:slideViewPr>
    <p:cSldViewPr snapToGrid="0">
      <p:cViewPr>
        <p:scale>
          <a:sx n="33" d="100"/>
          <a:sy n="33" d="100"/>
        </p:scale>
        <p:origin x="2373" y="144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microsoft.com/office/2015/10/relationships/revisionInfo" Target="revisionInfo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21DBB-BD47-4BD1-A364-C0576CA5BB09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619CD-FD4A-4B12-B8F6-7F1F6C3AC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008000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d2 Coding"/>
              </a:rPr>
              <a:t>학생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S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d2 Coding"/>
              </a:rPr>
              <a:t>성인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A,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d2 Coding"/>
              </a:rPr>
              <a:t>피해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V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d2 Coding"/>
              </a:rPr>
              <a:t>가해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P</a:t>
            </a:r>
            <a:b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＇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경험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_20240119170346.csv＇</a:t>
            </a:r>
            <a:endParaRPr lang="en-US" altLang="ko-KR" sz="12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d2 Coding"/>
              </a:rPr>
              <a:t>head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1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9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3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34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5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가해 경험 특성 대분류별 평균 비율 </a:t>
            </a:r>
            <a:r>
              <a:rPr lang="en-US" altLang="ko-KR" dirty="0"/>
              <a:t>: </a:t>
            </a:r>
            <a:r>
              <a:rPr lang="ko-KR" altLang="en-US" dirty="0"/>
              <a:t>피해 경험과 동일하게 </a:t>
            </a:r>
            <a:r>
              <a:rPr lang="en-US" altLang="ko-KR" dirty="0"/>
              <a:t>20% </a:t>
            </a:r>
            <a:r>
              <a:rPr lang="ko-KR" altLang="en-US" dirty="0"/>
              <a:t>내외의 일정한 </a:t>
            </a:r>
            <a:r>
              <a:rPr lang="ko-KR" altLang="en-US" dirty="0" err="1"/>
              <a:t>경험률을</a:t>
            </a:r>
            <a:r>
              <a:rPr lang="ko-KR" altLang="en-US" dirty="0"/>
              <a:t> 보입니다</a:t>
            </a:r>
            <a:r>
              <a:rPr lang="en-US" altLang="ko-KR" dirty="0"/>
              <a:t>. </a:t>
            </a:r>
            <a:r>
              <a:rPr lang="ko-KR" altLang="en-US" dirty="0" err="1"/>
              <a:t>경험률이</a:t>
            </a:r>
            <a:r>
              <a:rPr lang="ko-KR" altLang="en-US" dirty="0"/>
              <a:t> 특별히 낮은 분류는 동일하게 인터넷 이용 시간이 </a:t>
            </a:r>
            <a:r>
              <a:rPr lang="en-US" altLang="ko-KR" dirty="0"/>
              <a:t>1</a:t>
            </a:r>
            <a:r>
              <a:rPr lang="ko-KR" altLang="en-US" dirty="0"/>
              <a:t>시간 미만입니다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특성 대분류 </a:t>
            </a:r>
            <a:r>
              <a:rPr lang="en-US" altLang="ko-KR" dirty="0"/>
              <a:t>:  </a:t>
            </a:r>
            <a:r>
              <a:rPr lang="ko-KR" altLang="en-US" dirty="0"/>
              <a:t>성별 학령</a:t>
            </a:r>
            <a:r>
              <a:rPr lang="en-US" altLang="ko-KR" dirty="0"/>
              <a:t>, </a:t>
            </a:r>
            <a:r>
              <a:rPr lang="ko-KR" altLang="en-US" dirty="0"/>
              <a:t>학교 특성</a:t>
            </a:r>
            <a:r>
              <a:rPr lang="en-US" altLang="ko-KR" dirty="0"/>
              <a:t>, </a:t>
            </a:r>
            <a:r>
              <a:rPr lang="ko-KR" altLang="en-US" dirty="0"/>
              <a:t>거주지역</a:t>
            </a:r>
            <a:r>
              <a:rPr lang="en-US" altLang="ko-KR" dirty="0"/>
              <a:t>, </a:t>
            </a:r>
            <a:r>
              <a:rPr lang="ko-KR" altLang="en-US" dirty="0"/>
              <a:t>권역</a:t>
            </a:r>
            <a:r>
              <a:rPr lang="en-US" altLang="ko-KR" dirty="0"/>
              <a:t>, … </a:t>
            </a:r>
            <a:r>
              <a:rPr lang="ko-KR" altLang="en-US" dirty="0"/>
              <a:t>표 보면서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9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59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5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19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03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8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0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36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2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51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008000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d2 Coding"/>
              </a:rPr>
              <a:t>학생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S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d2 Coding"/>
              </a:rPr>
              <a:t>성인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A,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d2 Coding"/>
              </a:rPr>
              <a:t>피해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d2 Coding"/>
              </a:rPr>
              <a:t>V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d2 Coding"/>
              </a:rPr>
              <a:t>가해 </a:t>
            </a:r>
            <a:r>
              <a:rPr lang="en-US" altLang="ko-KR" sz="1200" dirty="0">
                <a:solidFill>
                  <a:srgbClr val="008000"/>
                </a:solidFill>
                <a:latin typeface="d2 Coding"/>
              </a:rPr>
              <a:t>P</a:t>
            </a:r>
            <a:b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＇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d2 Coding"/>
              </a:rPr>
              <a:t>경험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d2 Coding"/>
              </a:rPr>
              <a:t>_20240119170346.csv＇</a:t>
            </a:r>
            <a:endParaRPr lang="en-US" altLang="ko-KR" sz="12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2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2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d2 Coding"/>
              </a:rPr>
              <a:t>head</a:t>
            </a:r>
            <a:r>
              <a:rPr lang="en-US" altLang="ko-KR" sz="12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46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32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12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87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73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66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932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10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13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953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23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24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피해 정도 </a:t>
            </a:r>
            <a:r>
              <a:rPr lang="en-US" altLang="ko-KR" dirty="0"/>
              <a:t>: </a:t>
            </a:r>
            <a:r>
              <a:rPr lang="ko-KR" altLang="en-US" dirty="0"/>
              <a:t>모든 유형이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있고 선형 상관 관계를 벗어나는 </a:t>
            </a:r>
            <a:r>
              <a:rPr lang="ko-KR" altLang="en-US" dirty="0" err="1"/>
              <a:t>특이값은</a:t>
            </a:r>
            <a:r>
              <a:rPr lang="ko-KR" altLang="en-US" dirty="0"/>
              <a:t> 앞서 내용처럼 표본의 비율이 낮아 발생한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1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30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12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가해 경험 특성 대분류별 평균 비율 </a:t>
            </a:r>
            <a:r>
              <a:rPr lang="en-US" altLang="ko-KR" dirty="0"/>
              <a:t>: </a:t>
            </a:r>
            <a:r>
              <a:rPr lang="ko-KR" altLang="en-US" dirty="0"/>
              <a:t>피해 경험과 동일하게 </a:t>
            </a:r>
            <a:r>
              <a:rPr lang="en-US" altLang="ko-KR" dirty="0"/>
              <a:t>20% </a:t>
            </a:r>
            <a:r>
              <a:rPr lang="ko-KR" altLang="en-US" dirty="0"/>
              <a:t>내외의 일정한 </a:t>
            </a:r>
            <a:r>
              <a:rPr lang="ko-KR" altLang="en-US" dirty="0" err="1"/>
              <a:t>경험률을</a:t>
            </a:r>
            <a:r>
              <a:rPr lang="ko-KR" altLang="en-US" dirty="0"/>
              <a:t> 보입니다</a:t>
            </a:r>
            <a:r>
              <a:rPr lang="en-US" altLang="ko-KR" dirty="0"/>
              <a:t>. </a:t>
            </a:r>
            <a:r>
              <a:rPr lang="ko-KR" altLang="en-US" dirty="0" err="1"/>
              <a:t>경험률이</a:t>
            </a:r>
            <a:r>
              <a:rPr lang="ko-KR" altLang="en-US" dirty="0"/>
              <a:t> 특별히 낮은 분류는 동일하게 인터넷 이용 시간이 </a:t>
            </a:r>
            <a:r>
              <a:rPr lang="en-US" altLang="ko-KR" dirty="0"/>
              <a:t>1</a:t>
            </a:r>
            <a:r>
              <a:rPr lang="ko-KR" altLang="en-US" dirty="0"/>
              <a:t>시간 미만입니다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특성 대분류 </a:t>
            </a:r>
            <a:r>
              <a:rPr lang="en-US" altLang="ko-KR" dirty="0"/>
              <a:t>:  </a:t>
            </a:r>
            <a:r>
              <a:rPr lang="ko-KR" altLang="en-US" dirty="0"/>
              <a:t>성별 학령</a:t>
            </a:r>
            <a:r>
              <a:rPr lang="en-US" altLang="ko-KR" dirty="0"/>
              <a:t>, </a:t>
            </a:r>
            <a:r>
              <a:rPr lang="ko-KR" altLang="en-US" dirty="0"/>
              <a:t>학교 특성</a:t>
            </a:r>
            <a:r>
              <a:rPr lang="en-US" altLang="ko-KR" dirty="0"/>
              <a:t>, </a:t>
            </a:r>
            <a:r>
              <a:rPr lang="ko-KR" altLang="en-US" dirty="0"/>
              <a:t>거주지역</a:t>
            </a:r>
            <a:r>
              <a:rPr lang="en-US" altLang="ko-KR" dirty="0"/>
              <a:t>, </a:t>
            </a:r>
            <a:r>
              <a:rPr lang="ko-KR" altLang="en-US" dirty="0"/>
              <a:t>권역</a:t>
            </a:r>
            <a:r>
              <a:rPr lang="en-US" altLang="ko-KR" dirty="0"/>
              <a:t>, … </a:t>
            </a:r>
            <a:r>
              <a:rPr lang="ko-KR" altLang="en-US" dirty="0"/>
              <a:t>표 보면서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60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81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1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79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92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57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3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56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0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78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99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 폭력 유형별 가해 정도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1</a:t>
            </a:r>
            <a:r>
              <a:rPr lang="ko-KR" altLang="en-US" dirty="0"/>
              <a:t>년에 한 두 번 겪는다는 유형의 응답이 가장 높습니다</a:t>
            </a:r>
            <a:r>
              <a:rPr lang="en-US" altLang="ko-KR" dirty="0"/>
              <a:t>. </a:t>
            </a:r>
            <a:r>
              <a:rPr lang="ko-KR" altLang="en-US" dirty="0" err="1"/>
              <a:t>우하향하는</a:t>
            </a:r>
            <a:r>
              <a:rPr lang="ko-KR" altLang="en-US" dirty="0"/>
              <a:t> 경향성이 있지만 피해 경험보단 </a:t>
            </a:r>
            <a:r>
              <a:rPr lang="ko-KR" altLang="en-US" dirty="0" err="1"/>
              <a:t>특성별</a:t>
            </a:r>
            <a:r>
              <a:rPr lang="ko-KR" altLang="en-US" dirty="0"/>
              <a:t> 차이가 큽니다</a:t>
            </a:r>
            <a:r>
              <a:rPr lang="en-US" altLang="ko-KR" dirty="0"/>
              <a:t>. </a:t>
            </a:r>
            <a:r>
              <a:rPr lang="ko-KR" altLang="en-US" dirty="0"/>
              <a:t>가해 경험이 있는 응답자의 비율 자체가 작아 피해 경험과는 다른 경향성을 보이는 것으로 판단됩니다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6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피해 경험</a:t>
            </a:r>
            <a:r>
              <a:rPr lang="en-US" altLang="ko-KR" dirty="0"/>
              <a:t> / </a:t>
            </a: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모든 응답자 중 피해 </a:t>
            </a:r>
            <a:r>
              <a:rPr lang="ko-KR" altLang="en-US" dirty="0" err="1"/>
              <a:t>경험률은</a:t>
            </a:r>
            <a:r>
              <a:rPr lang="ko-KR" altLang="en-US" dirty="0"/>
              <a:t> </a:t>
            </a:r>
            <a:r>
              <a:rPr lang="en-US" altLang="ko-KR" dirty="0"/>
              <a:t>37.5%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폭력 유형은 언어폭력</a:t>
            </a:r>
            <a:r>
              <a:rPr lang="en-US" altLang="ko-KR" dirty="0"/>
              <a:t>, … </a:t>
            </a:r>
            <a:r>
              <a:rPr lang="ko-KR" altLang="en-US" dirty="0"/>
              <a:t>순으로 나타납니다</a:t>
            </a:r>
            <a:r>
              <a:rPr lang="en-US" altLang="ko-KR" dirty="0"/>
              <a:t>. </a:t>
            </a:r>
            <a:r>
              <a:rPr lang="ko-KR" altLang="en-US" dirty="0"/>
              <a:t>이는 모든 응답자의 특성 분류에 동일한 경향성을 보이는데</a:t>
            </a:r>
            <a:r>
              <a:rPr lang="en-US" altLang="ko-KR" dirty="0"/>
              <a:t>, </a:t>
            </a:r>
            <a:r>
              <a:rPr lang="ko-KR" altLang="en-US" dirty="0"/>
              <a:t>우선 성별 비교를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학생 피해 경험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사이버 폭력 피해 경험은 남학생이 </a:t>
            </a:r>
            <a:r>
              <a:rPr lang="en-US" altLang="ko-KR" dirty="0"/>
              <a:t>42.1%</a:t>
            </a:r>
            <a:r>
              <a:rPr lang="ko-KR" altLang="en-US" dirty="0"/>
              <a:t>로 여학생</a:t>
            </a:r>
            <a:r>
              <a:rPr lang="en-US" altLang="ko-KR" dirty="0"/>
              <a:t> 32.5%</a:t>
            </a:r>
            <a:r>
              <a:rPr lang="ko-KR" altLang="en-US" dirty="0"/>
              <a:t>보다 높았습니다</a:t>
            </a:r>
            <a:r>
              <a:rPr lang="en-US" altLang="ko-KR" dirty="0"/>
              <a:t>. </a:t>
            </a:r>
            <a:r>
              <a:rPr lang="ko-KR" altLang="en-US" dirty="0"/>
              <a:t>전체 비율에 비례하여 모든 유형에서 남학생의 </a:t>
            </a:r>
            <a:r>
              <a:rPr lang="ko-KR" altLang="en-US" dirty="0" err="1"/>
              <a:t>경험률이</a:t>
            </a:r>
            <a:r>
              <a:rPr lang="ko-KR" altLang="en-US" dirty="0"/>
              <a:t> 높으며 유형별 경험율은 전체 경험과 동일합니다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2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53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89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 피해 경험</a:t>
            </a:r>
            <a:r>
              <a:rPr lang="en-US" altLang="ko-KR"/>
              <a:t> / </a:t>
            </a:r>
            <a:r>
              <a:rPr lang="ko-KR" altLang="en-US"/>
              <a:t>전체 </a:t>
            </a:r>
            <a:r>
              <a:rPr lang="en-US" altLang="ko-KR"/>
              <a:t>: </a:t>
            </a:r>
            <a:r>
              <a:rPr lang="ko-KR" altLang="en-US"/>
              <a:t>모든 응답자 중 피해 </a:t>
            </a:r>
            <a:r>
              <a:rPr lang="ko-KR" altLang="en-US" err="1"/>
              <a:t>경험률은</a:t>
            </a:r>
            <a:r>
              <a:rPr lang="ko-KR" altLang="en-US"/>
              <a:t> </a:t>
            </a:r>
            <a:r>
              <a:rPr lang="en-US" altLang="ko-KR"/>
              <a:t>37.5% 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폭력 유형은 언어폭력</a:t>
            </a:r>
            <a:r>
              <a:rPr lang="en-US" altLang="ko-KR"/>
              <a:t>, … </a:t>
            </a:r>
            <a:r>
              <a:rPr lang="ko-KR" altLang="en-US"/>
              <a:t>순으로 나타납니다</a:t>
            </a:r>
            <a:r>
              <a:rPr lang="en-US" altLang="ko-KR"/>
              <a:t>. </a:t>
            </a:r>
            <a:r>
              <a:rPr lang="ko-KR" altLang="en-US"/>
              <a:t>이는 모든 응답자의 특성 분류에 동일한 경향성을 보이는데</a:t>
            </a:r>
            <a:r>
              <a:rPr lang="en-US" altLang="ko-KR"/>
              <a:t>, </a:t>
            </a:r>
            <a:r>
              <a:rPr lang="ko-KR" altLang="en-US"/>
              <a:t>우선 성별 비교를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학생 피해 경험 </a:t>
            </a:r>
            <a:r>
              <a:rPr lang="en-US" altLang="ko-KR"/>
              <a:t>/ </a:t>
            </a:r>
            <a:r>
              <a:rPr lang="ko-KR" altLang="en-US"/>
              <a:t>성별 </a:t>
            </a:r>
            <a:r>
              <a:rPr lang="en-US" altLang="ko-KR"/>
              <a:t>: </a:t>
            </a:r>
            <a:r>
              <a:rPr lang="ko-KR" altLang="en-US"/>
              <a:t>사이버 폭력 피해 경험은 남학생이 </a:t>
            </a:r>
            <a:r>
              <a:rPr lang="en-US" altLang="ko-KR"/>
              <a:t>42.1%</a:t>
            </a:r>
            <a:r>
              <a:rPr lang="ko-KR" altLang="en-US"/>
              <a:t>로 여학생</a:t>
            </a:r>
            <a:r>
              <a:rPr lang="en-US" altLang="ko-KR"/>
              <a:t> 32.5%</a:t>
            </a:r>
            <a:r>
              <a:rPr lang="ko-KR" altLang="en-US"/>
              <a:t>보다 높았습니다</a:t>
            </a:r>
            <a:r>
              <a:rPr lang="en-US" altLang="ko-KR"/>
              <a:t>. </a:t>
            </a:r>
            <a:r>
              <a:rPr lang="ko-KR" altLang="en-US"/>
              <a:t>전체 비율에 비례하여 모든 유형에서 남학생의 </a:t>
            </a:r>
            <a:r>
              <a:rPr lang="ko-KR" altLang="en-US" err="1"/>
              <a:t>경험률이</a:t>
            </a:r>
            <a:r>
              <a:rPr lang="ko-KR" altLang="en-US"/>
              <a:t> 높으며 유형별 경험율은 전체 경험과 동일합니다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19CD-FD4A-4B12-B8F6-7F1F6C3AC8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4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9DB71-EAAC-6D86-D46A-723CC748C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2E1968-5582-3199-8EC0-D131BB5FA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68EA2-C47A-C0C1-7D00-8CC337E5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DF595-5250-805B-A949-6B3E0952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16557-AA77-6F5F-CE27-AA34A4C3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29386-B432-7BA7-DD8B-6237D990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39BC6C-0321-1DC0-F34F-90A29B74F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4C98-116B-B4DB-98B8-99F29FB6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7FBA7-1D00-04E2-7152-1F38B70F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C3CF0-9972-050C-5600-9E14BA15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24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206BC5-EE49-7DDC-D288-D410BABBE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428CB-B29B-0B75-8381-1989917EE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13AEF-6435-A6A1-EA65-B5154BB0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C1089-D72B-6091-FA9F-75B55687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4170A-9972-E520-CCC4-E0DA85C1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5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42B57-3D4A-B4B6-F22A-9EE2D574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DB66B-27B7-E07F-1E0F-105718022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9FC87-DF8D-69A9-135A-55F1FBA0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F86A5-B2FE-10FE-4D97-C09329B4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E6920-D844-4BF3-5D11-177401B4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5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20BFF-2F4F-94C3-234B-50F654E9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77D30-AC7F-CFAF-1AC6-456D44CEC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0B19B-8DFC-984F-8AB7-634A0DD5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CA09C9-6BC8-B913-AA40-241D315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867BC-1B09-A6C0-17D5-D02BF85D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49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77EED-97E0-3D73-427E-631B3DD3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009AB-297F-5B2B-F3A1-8A0456B39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D015C-0085-B8E4-F274-5447C6B0D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F8400-53E8-B414-616E-4EFC5611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A4E9F-358E-FD4B-99CC-BCCA258D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7006E-373C-9DFC-049F-2FCB7CC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6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E99B-FE20-78E7-7592-FC1382DD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37B421-BB79-7C98-9ED9-139D9ED15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1AB950-ACED-3016-C498-EE714962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FBACFE-9B2D-C46D-93D2-38A4EE356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CCE882-0DCB-7955-B2F7-F8C28C5CF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CA17E-15ED-AC36-F9CF-D1716240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77309C-779B-CB52-07BD-7C6448B3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08735-394B-3CF3-7585-BD8A2710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2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FE40-01DC-3855-52CC-12222A3E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1F591-A531-0D84-27A4-F3D994B0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43755F-62D7-3FA9-0FD5-50139546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481DE7-C11D-EFA4-9CB6-CDFBCAC4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5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2A7587-1922-49B6-F2CB-6C1E05AD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B70F3E-DC22-2226-2E92-F51963A3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8CED8-D79B-5B04-9059-D52CC8C9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4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12B9-FD2D-C691-1A49-EECFDF61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C0502-C204-C69F-AEBA-17AF4CB3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D71760-98B4-E85E-F7EA-96F6DF6C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E6FE96-2B4E-6BAE-5C7E-9EF30354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1BFD54-C758-80B1-35E8-9D3D3C05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FF9F2-B6F4-C476-7F81-B135B3D6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3BBE5-2AE5-C32B-315E-4ADF2497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FD4EA9-4844-B6A0-909C-07DBB80ED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A6BEE-DD59-8D3D-220D-3260E45F6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A29820-191C-249E-06A7-7AE4A381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5A723-11AF-3613-F0B0-1DA34604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A88CC2-F497-D383-3C0F-E5077DC8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7B605-A0FD-AC45-B6CE-50CD87DE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F8BB4-2DAA-D91D-33C8-79DDA63A5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72C55-E411-58E4-1999-B7A6FEA75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0EB9-8D5B-4DC8-A3F2-E018C3E2A1DA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C6784-B8FC-F6C7-3642-C680E7671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C6B00-4815-CA08-295C-03CBE0080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A447B-DDBA-43C4-9F8D-0AA4D863C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8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0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0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E8DD18-14B5-BFE6-96B8-86DCF5BA34A7}"/>
              </a:ext>
            </a:extLst>
          </p:cNvPr>
          <p:cNvSpPr/>
          <p:nvPr/>
        </p:nvSpPr>
        <p:spPr>
          <a:xfrm>
            <a:off x="5764696" y="-59635"/>
            <a:ext cx="6453808" cy="41943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41072B-ABBE-3849-1E51-2C70A7356DC9}"/>
              </a:ext>
            </a:extLst>
          </p:cNvPr>
          <p:cNvSpPr/>
          <p:nvPr/>
        </p:nvSpPr>
        <p:spPr>
          <a:xfrm>
            <a:off x="-115957" y="-56323"/>
            <a:ext cx="6135756" cy="69573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33791-2888-1DBD-07AC-47B475E2C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사폭금쪽이들</a:t>
            </a:r>
            <a:endParaRPr lang="ko-KR" altLang="en-US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F6692-EACE-4957-1196-651DFF9FD0B1}"/>
              </a:ext>
            </a:extLst>
          </p:cNvPr>
          <p:cNvSpPr txBox="1"/>
          <p:nvPr/>
        </p:nvSpPr>
        <p:spPr>
          <a:xfrm>
            <a:off x="1123048" y="414475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3F0A7-2C04-DF1B-90D5-09199952A2E4}"/>
              </a:ext>
            </a:extLst>
          </p:cNvPr>
          <p:cNvSpPr txBox="1"/>
          <p:nvPr/>
        </p:nvSpPr>
        <p:spPr>
          <a:xfrm>
            <a:off x="9123195" y="414475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승연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B5184-983A-E055-F59D-C87869485907}"/>
              </a:ext>
            </a:extLst>
          </p:cNvPr>
          <p:cNvSpPr txBox="1"/>
          <p:nvPr/>
        </p:nvSpPr>
        <p:spPr>
          <a:xfrm>
            <a:off x="6456478" y="414475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소영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A475-EC89-4183-D313-FAA1E2B5E7D6}"/>
              </a:ext>
            </a:extLst>
          </p:cNvPr>
          <p:cNvSpPr txBox="1"/>
          <p:nvPr/>
        </p:nvSpPr>
        <p:spPr>
          <a:xfrm>
            <a:off x="3789763" y="4144753"/>
            <a:ext cx="19457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err="1">
                <a:ea typeface="맑은 고딕"/>
              </a:rPr>
              <a:t>화은</a:t>
            </a:r>
            <a:endParaRPr lang="ko-KR" altLang="en-US" sz="3600" err="1"/>
          </a:p>
        </p:txBody>
      </p:sp>
    </p:spTree>
    <p:extLst>
      <p:ext uri="{BB962C8B-B14F-4D97-AF65-F5344CB8AC3E}">
        <p14:creationId xmlns:p14="http://schemas.microsoft.com/office/powerpoint/2010/main" val="4787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학생의 피해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학생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d2 Coding"/>
              </a:rPr>
              <a:t>성인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A,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피해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V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d2 Coding"/>
              </a:rPr>
              <a:t>가해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P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＇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경험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_20240119170346.csv＇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head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26FC5-D9B4-4E32-931B-2A0E230F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61" y="3265587"/>
            <a:ext cx="6224079" cy="22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3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F762-C712-542E-25DF-28DC1511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1C0A0F-83DD-87BD-203A-8123DB9EEA61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FDBA9-5698-A75F-2265-C46D5A519B80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D68A6-7BE4-7108-7B79-3C01446D1D9C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3F7B6-03FF-FA79-6A67-D118598B4DEB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803057-50B8-A3E5-C60C-14E8C3504027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86AA0-A461-AD6E-E39D-9138DCFD7E64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8BFC1-CCD7-06FC-5B70-A54AC3E5E1B1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66131-A60A-273F-52E0-885CABC3C6EF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CD3B9-F6CD-B536-6AC8-EC14678FE1D1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27583-2393-2462-19C7-CFBB6C6F4B86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8062-053C-7C83-F385-6E16FFB3BA9B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64B11-E44B-269D-6A61-8D2BEE561973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학생 경험</a:t>
            </a:r>
            <a:endParaRPr lang="en-US" altLang="ko-KR" sz="1400" b="1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70DB4-745C-0C6E-3B23-9E5C400C61C5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4F13C-6EE1-CE44-5C9C-3D68C00A484C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22375-F3B3-230D-D439-12F2BC1A6CFE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2F6FDB-0CE0-327F-D3D6-B4A4606E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74" y="1056861"/>
            <a:ext cx="5824800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9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F762-C712-542E-25DF-28DC1511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1C0A0F-83DD-87BD-203A-8123DB9EEA61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FDBA9-5698-A75F-2265-C46D5A519B80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D68A6-7BE4-7108-7B79-3C01446D1D9C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3F7B6-03FF-FA79-6A67-D118598B4DEB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803057-50B8-A3E5-C60C-14E8C3504027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86AA0-A461-AD6E-E39D-9138DCFD7E64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8BFC1-CCD7-06FC-5B70-A54AC3E5E1B1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66131-A60A-273F-52E0-885CABC3C6EF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CD3B9-F6CD-B536-6AC8-EC14678FE1D1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27583-2393-2462-19C7-CFBB6C6F4B86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8062-053C-7C83-F385-6E16FFB3BA9B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64B11-E44B-269D-6A61-8D2BEE561973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학생 경험</a:t>
            </a:r>
            <a:endParaRPr lang="en-US" altLang="ko-KR" sz="1400" b="1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70DB4-745C-0C6E-3B23-9E5C400C61C5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4F13C-6EE1-CE44-5C9C-3D68C00A484C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22375-F3B3-230D-D439-12F2BC1A6CFE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2F6FDB-0CE0-327F-D3D6-B4A4606E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74" y="1056861"/>
            <a:ext cx="5824800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6E789-B619-679A-6F01-BAD422F2EBE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23AB-AA05-018F-E063-AE08D06C2EB1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0B78-7171-BA46-B6BC-457F723275BA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330C-B228-182B-E8AE-7D38C8F39535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A482-101E-01C6-782A-E8FD0DCD05E8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DD8E-10B9-EB4A-838D-B0A3AC64FD4E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7894-E2B0-4DB9-DE2B-B55626B43920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0221F2-0D22-27B2-3031-3AF2310302E8}"/>
              </a:ext>
            </a:extLst>
          </p:cNvPr>
          <p:cNvSpPr txBox="1"/>
          <p:nvPr/>
        </p:nvSpPr>
        <p:spPr>
          <a:xfrm>
            <a:off x="7426657" y="267268"/>
            <a:ext cx="1791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연령별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D84BC-478F-9D0B-B119-BE58EABBAD78}"/>
              </a:ext>
            </a:extLst>
          </p:cNvPr>
          <p:cNvSpPr txBox="1"/>
          <p:nvPr/>
        </p:nvSpPr>
        <p:spPr>
          <a:xfrm>
            <a:off x="4401996" y="4705906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pic>
        <p:nvPicPr>
          <p:cNvPr id="22" name="그림 21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930A719D-88B0-DBE1-DC8C-198F6012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82" y="1966245"/>
            <a:ext cx="8063552" cy="22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B1AD-4494-A65F-CE46-36E7298C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A4BCD1-216A-7934-B620-3249061CA14E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617EF-3C6E-6E84-6CDA-A72823341CE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4FE62-D16B-07A6-600C-161ECBD95375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1EA3C-3EA7-5D41-4110-C94564120F42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745F2-95CE-9D6F-5361-8A9608A1ECF4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DC340-C084-7DEC-2A49-A8359D5DA2D0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3B0DA-FCD2-9D6A-117F-9EDA7A5B028C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DCA8E-89E8-9110-19B9-FD50D2227D0B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80187-A0B5-6726-14CC-BCEF08E7D2AB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F6473-96ED-2D64-B06B-4D4B779DCF8F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5AD6D-9D9F-7024-266B-C1D01DB0A2A0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32AE9-9727-C253-B9BD-2D3BA8AD27B6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5B447-ED01-9FC8-A9CB-8D253290FBF2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C974F-E690-D43D-4B9E-8F30B3354B0E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67AA7-9DA2-E16B-0462-2CD8F1E53F7D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E372E-870F-6B04-2599-B6CC513409C3}"/>
              </a:ext>
            </a:extLst>
          </p:cNvPr>
          <p:cNvSpPr txBox="1"/>
          <p:nvPr/>
        </p:nvSpPr>
        <p:spPr>
          <a:xfrm>
            <a:off x="7426657" y="267268"/>
            <a:ext cx="1791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직업별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200228-646F-EFD3-679B-3F1D0D9445CE}"/>
              </a:ext>
            </a:extLst>
          </p:cNvPr>
          <p:cNvSpPr txBox="1"/>
          <p:nvPr/>
        </p:nvSpPr>
        <p:spPr>
          <a:xfrm>
            <a:off x="5869130" y="3625458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pic>
        <p:nvPicPr>
          <p:cNvPr id="28" name="그림 27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E8691F19-61BD-6345-63E9-B772850F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58" y="1584952"/>
            <a:ext cx="7745104" cy="20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7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9B74-1B1C-45A7-3FB3-9CF5E01C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D633E1-06E4-4ABB-4731-7A39763EE1DB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4EC52-0CE4-049D-89EF-6D2D8C5D958A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144B7-7C00-6ADA-E947-2D3063D2E46A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E4AA2-6C7E-3F85-2B82-F6C067271FDE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9BCD7-D636-1B06-9B61-7776B6F60098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20BA0-8B27-2A59-E82D-9F7C6DE18934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4CB070-4E2E-F857-9188-42FF0092622D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653E1-6BEC-E447-5213-DE8117C50F6C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83B8F-E909-3637-2634-E1A1F5BA81F3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D8927-8726-28ED-95D3-EFDE22DD8963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9209-7284-62D7-828A-CE50CF09D6C8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162D3-F7E9-1492-DCA8-274B80546332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ED789-1E0D-3CA9-DF4F-44E345152089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D0C80-6A02-E517-33E7-7F94CAF2D6A6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778BF-5EE6-9B11-B5FA-AA8854AA18E4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A3120-A1E8-E749-3432-6A56392534BA}"/>
              </a:ext>
            </a:extLst>
          </p:cNvPr>
          <p:cNvSpPr txBox="1"/>
          <p:nvPr/>
        </p:nvSpPr>
        <p:spPr>
          <a:xfrm>
            <a:off x="5550090" y="267268"/>
            <a:ext cx="3667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사이버폭력 예방교육 이수경험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86AEC-8EA7-2C87-EAE6-0E43A0F506C6}"/>
              </a:ext>
            </a:extLst>
          </p:cNvPr>
          <p:cNvSpPr txBox="1"/>
          <p:nvPr/>
        </p:nvSpPr>
        <p:spPr>
          <a:xfrm>
            <a:off x="5618921" y="4819637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pic>
        <p:nvPicPr>
          <p:cNvPr id="14" name="그림 13" descr="텍스트, 원, 다채로움, 도표이(가) 표시된 사진&#10;&#10;자동 생성된 설명">
            <a:extLst>
              <a:ext uri="{FF2B5EF4-FFF2-40B4-BE49-F238E27FC236}">
                <a16:creationId xmlns:a16="http://schemas.microsoft.com/office/drawing/2014/main" id="{C88170B8-DD3F-52B9-23DD-230170F2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343" y="1301207"/>
            <a:ext cx="7529014" cy="3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3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3D73D-E26F-1CA0-C357-08B1123C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D0B387-54FF-AFF7-527A-621178F05A88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8CB7A-734E-918D-AE2B-CF91BC40B05C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3ECAE-BBF1-DDF5-83B0-B818439941B2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21DA2-4C8E-036C-29C7-8AF612321387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349D2-489D-6EEF-608D-9DD279CF4709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B3E959-3B6B-C22D-B629-11F13C2A1C9B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E900A8-1CE0-78B2-264E-97CA1003B54F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9ED6E-F3AA-482C-BEA2-899D0B50E926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FD8F5-4EAE-1A73-43A2-CED87C5BE9D8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FDFE7-F059-E1D9-81E3-D6073F3BDB54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860CF-C751-0DB9-B4D8-0F601D6BF27C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A7480-6AB8-8EE8-CAD1-28CFA251C82C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3D7A0-601C-E08C-1A01-A026688BE881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85CF6-EC39-F5A2-B565-22356CD5E9F4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92748-CAF9-3429-C344-94E6B91F9589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6E5CF-AB89-93D6-4AE0-99D866CDA2C4}"/>
              </a:ext>
            </a:extLst>
          </p:cNvPr>
          <p:cNvSpPr txBox="1"/>
          <p:nvPr/>
        </p:nvSpPr>
        <p:spPr>
          <a:xfrm>
            <a:off x="7580194" y="1142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연령별</a:t>
            </a:r>
            <a:endParaRPr lang="ko-KR" altLang="en-US"/>
          </a:p>
        </p:txBody>
      </p:sp>
      <p:pic>
        <p:nvPicPr>
          <p:cNvPr id="15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E3AE993-779C-EE31-1F13-4D191647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83" y="1706183"/>
            <a:ext cx="5440765" cy="44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0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0A90-D23E-F32A-29A2-62CB3645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C7DC3B-B94E-01A8-D75C-9DA04C410EB9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B344A-DC7C-8089-FF3A-28A77B655923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35A56-88DB-F545-53A4-7F4980665C13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FE4E1-85F7-0FB4-CD13-9AB1F7112FF0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82737-60DD-4470-5C69-0C7C682977A0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A3D65F-8728-6D85-FD2E-64C0EC7B5E9C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37D56-414F-EDB5-0EDC-04F107892309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1939-C034-B0F8-8378-D6C68E1C7852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79359-E88A-77E9-35BB-B7EBA3795057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A7559-124C-FF9E-5A28-14F67020B598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B9F48-9486-81C1-92E0-C3A19E6C0575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11006-6B47-842A-9B59-01BAC76B5D96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AABA6-5B7D-CC8A-19F5-DE508FFC513A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6A8D3-F232-D3BB-9DB3-582A2E9F96A6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5F557-F7D6-912E-503F-3C08AE8D8A6D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7B620-E6DD-1065-9DBD-3B0B32E282D9}"/>
              </a:ext>
            </a:extLst>
          </p:cNvPr>
          <p:cNvSpPr txBox="1"/>
          <p:nvPr/>
        </p:nvSpPr>
        <p:spPr>
          <a:xfrm>
            <a:off x="7580194" y="1142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직군별</a:t>
            </a:r>
            <a:endParaRPr lang="ko-KR" altLang="en-US" err="1"/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41F1656-73E2-1834-E1AB-2006BADE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28" y="1558333"/>
            <a:ext cx="5452138" cy="44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0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64E2-9D57-9AB9-6A26-F4FD4FC1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54062E-3025-F043-BF78-F1C5CA65FF88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C5191-106A-7A6B-C866-78158425BEDB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F35C7-7902-FF4B-1E28-DCDDB3201500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0732A-0D64-8C46-51AB-03F406BF452F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56640A-7620-2F94-1FF7-01550FBB76E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2A26A-5A02-D566-8D7E-D8DF6355FE50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69917-2968-0E66-4D85-EAC8D42F7749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0CB07-905C-08B8-11DD-BE048754C71B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E7DA1-1EE5-7E65-38BE-700152C7DD6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4E6FC-EC84-6C3F-0159-8FB450750FEC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BBFD-6C6C-4ED1-1EC9-C8930DAB3179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50A21-2FD3-DD70-47A2-CCF1640A14E7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CB992-106A-77E2-2877-75E9ADDEDB4E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038F6-FC1E-1D84-FE17-EA739F5BBBF4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8DC-5DFC-BE89-B5A4-476CB2ADF0C6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복수응답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AF507-0495-37A0-5280-E96EEDD2EDE4}"/>
              </a:ext>
            </a:extLst>
          </p:cNvPr>
          <p:cNvSpPr txBox="1"/>
          <p:nvPr/>
        </p:nvSpPr>
        <p:spPr>
          <a:xfrm>
            <a:off x="7580194" y="1142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성별</a:t>
            </a:r>
            <a:endParaRPr lang="ko-KR" altLang="en-US"/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74741D7-EE53-E88B-B981-C7ED0F78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1512840"/>
            <a:ext cx="5200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6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6E789-B619-679A-6F01-BAD422F2EBE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23AB-AA05-018F-E063-AE08D06C2EB1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0B78-7171-BA46-B6BC-457F723275BA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330C-B228-182B-E8AE-7D38C8F39535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A482-101E-01C6-782A-E8FD0DCD05E8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DD8E-10B9-EB4A-838D-B0A3AC64FD4E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7894-E2B0-4DB9-DE2B-B55626B43920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복수응답</a:t>
            </a:r>
          </a:p>
        </p:txBody>
      </p:sp>
      <p:pic>
        <p:nvPicPr>
          <p:cNvPr id="17" name="그림 1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13E43D5-11D5-A053-7D3B-7C72ABCC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86" y="1148900"/>
            <a:ext cx="5599989" cy="4548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A20695-B345-5A38-49DB-52F492446E6C}"/>
              </a:ext>
            </a:extLst>
          </p:cNvPr>
          <p:cNvSpPr txBox="1"/>
          <p:nvPr/>
        </p:nvSpPr>
        <p:spPr>
          <a:xfrm>
            <a:off x="7546075" y="77905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연령별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6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4C18-A84D-E54D-663A-B62CE290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8FDA60-3B2C-E818-E440-014B6A9C73F5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590C2-B2D5-B3E3-D1A0-FADCB2DCD984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71823-12F1-EED9-C54B-491F166CEFD7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9700E-1013-335A-0C48-34877B00B55B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0F2CD-9F0F-0734-CA31-1EB523F1EE74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7A6ACD-8615-9E46-2A18-4BA14E234E90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772F66-9260-693F-58F4-969ECF14EE63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72CE1-B6E9-26E6-6E72-424151E13EA1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3CB5-DAD9-1921-8E36-7007F77B3684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C960A-0B38-4FC8-3087-1D26418E0191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4C42C-56E0-9544-5924-1990379D4283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E0E6F-77B8-21E7-221C-F4D0A3447D3A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BE057-F96D-1FA2-4E5F-21586EA76F16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71D96-057F-219B-AF51-07634CD891F9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8913E-C3E5-65DF-5E09-B70DE76ACC2A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복수응답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9B44B-AC64-D5A2-FF27-47A0BFD65D0D}"/>
              </a:ext>
            </a:extLst>
          </p:cNvPr>
          <p:cNvSpPr txBox="1"/>
          <p:nvPr/>
        </p:nvSpPr>
        <p:spPr>
          <a:xfrm>
            <a:off x="7546075" y="779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학력별</a:t>
            </a:r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81B82C9-51D3-3793-7695-C2EB552F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82" y="1717556"/>
            <a:ext cx="6076381" cy="48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12676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5" name="그림 14" descr="텍스트, 스크린샷, 도표, 그래프이(가) 표시된 사진">
            <a:extLst>
              <a:ext uri="{FF2B5EF4-FFF2-40B4-BE49-F238E27FC236}">
                <a16:creationId xmlns:a16="http://schemas.microsoft.com/office/drawing/2014/main" id="{18D8F2B2-6979-ECCF-0598-79863909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08" y="1365629"/>
            <a:ext cx="4522408" cy="5139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145" y="3030225"/>
            <a:ext cx="1443716" cy="134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9C0FB9-3D33-E47E-35A4-DB3667B9FA33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</a:t>
            </a:r>
            <a:r>
              <a:rPr lang="en-US" altLang="ko-KR" sz="2800" dirty="0"/>
              <a:t>, </a:t>
            </a:r>
            <a:r>
              <a:rPr lang="ko-KR" altLang="en-US" sz="2800" dirty="0"/>
              <a:t>전체 피해 경험 비율</a:t>
            </a:r>
          </a:p>
        </p:txBody>
      </p:sp>
    </p:spTree>
    <p:extLst>
      <p:ext uri="{BB962C8B-B14F-4D97-AF65-F5344CB8AC3E}">
        <p14:creationId xmlns:p14="http://schemas.microsoft.com/office/powerpoint/2010/main" val="76428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EA631-7233-D34C-CB3C-8487F846D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89047F-E0E4-425F-6D28-EC96BA1769A6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6C03E-AD29-61AC-EBD5-B86B8038B0E4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2EBA7-BA48-3BC8-C9E7-FDD7A8C2CF3E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D7CF3-BF7D-6AA0-E449-1C3DF49D5A4C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DC80E-39A9-3D2D-E9AE-D18348FE84F2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A94A2-4414-AB2D-CB23-7CEA1AFFB52B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7802B1-D625-F698-C5DA-67B27EEBD52A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A84E6-EAEB-D2EB-7AD9-C0C986F46EB0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C3E44-014E-1946-7006-B27CB8AD864B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20628-E823-FBAF-8408-7D469A33CFB3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CA0EB-049F-C769-DF9F-3924733EAAC4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12E07-48F2-3B09-5DFF-92468932F542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12FC2-FC41-D2FA-4242-C014BD1D6454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FEBA7E-BCA1-F91F-E04B-DE67F777A9F4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D432D-A194-49C8-10CC-9231768A30EE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성인 목격 복수응답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0B366-CE75-14B3-5EEB-442D2232225F}"/>
              </a:ext>
            </a:extLst>
          </p:cNvPr>
          <p:cNvSpPr txBox="1"/>
          <p:nvPr/>
        </p:nvSpPr>
        <p:spPr>
          <a:xfrm>
            <a:off x="7546075" y="77905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직업별</a:t>
            </a:r>
            <a:endParaRPr lang="ko-KR" altLang="en-US"/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E3A25D3-25C1-7EDB-05F7-EE490298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14" y="1285377"/>
            <a:ext cx="5747839" cy="46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결론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6E789-B619-679A-6F01-BAD422F2EBE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23AB-AA05-018F-E063-AE08D06C2EB1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0B78-7171-BA46-B6BC-457F723275BA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330C-B228-182B-E8AE-7D38C8F39535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A482-101E-01C6-782A-E8FD0DCD05E8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DD8E-10B9-EB4A-838D-B0A3AC64FD4E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7894-E2B0-4DB9-DE2B-B55626B43920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E722F-B5D5-882B-FCF5-0783A7E4D37E}"/>
              </a:ext>
            </a:extLst>
          </p:cNvPr>
          <p:cNvSpPr txBox="1"/>
          <p:nvPr/>
        </p:nvSpPr>
        <p:spPr>
          <a:xfrm>
            <a:off x="4094921" y="4353339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pic>
        <p:nvPicPr>
          <p:cNvPr id="18" name="그림 17" descr="텍스트, 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471FE635-0D75-ACD3-28EA-229D175E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6" y="1782165"/>
            <a:ext cx="8733183" cy="2352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F7FB2-7690-905E-38D8-B7D4C0F530A1}"/>
              </a:ext>
            </a:extLst>
          </p:cNvPr>
          <p:cNvSpPr txBox="1"/>
          <p:nvPr/>
        </p:nvSpPr>
        <p:spPr>
          <a:xfrm>
            <a:off x="6930887" y="1245704"/>
            <a:ext cx="374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학업성취도별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9D330-0299-DC7D-394B-2E558A7F1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AC2BF6-1A50-28FA-2346-46B2B3CF9B9D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806CC-3D3E-705D-5E17-7294ED7742EB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39970-54ED-7174-B4D2-D2527C268C67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F1058-BBB3-D8F2-CE69-E75C72820AF0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73545-1BF7-9C82-703D-C89D7133EE02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346F1F-3250-CC95-47ED-7BDEC4FE842B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4821A-1101-EB30-67CE-91A014142091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결론</a:t>
            </a:r>
            <a:endParaRPr lang="ko-KR" altLang="en-US" sz="1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32731-3E89-5395-08C0-6126DD148ADC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8266-E6D5-5F31-7043-03CCAC75B2AB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627C6D-008E-77A6-C5AE-B667593A2C8D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07F86-45F6-3649-8896-A51660064379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34EC8-F0E4-2355-8D25-AD7DDDAD0282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8316-27CB-C95C-BC27-91C8D18DD0C7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B0120-38C8-EDE3-7B47-B396C1B17F09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82224-400A-D676-5A38-85C9153039E2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9D8C73-8051-6549-9936-0D0F3923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66" y="193343"/>
            <a:ext cx="4210891" cy="3923732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40C690-AA85-9A39-8169-5DDF877E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72" y="181970"/>
            <a:ext cx="3886597" cy="3798627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09F80F-F8FB-9886-1260-A858CD1A8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84" y="1990298"/>
            <a:ext cx="3881796" cy="3969224"/>
          </a:xfrm>
          <a:prstGeom prst="rect">
            <a:avLst/>
          </a:prstGeom>
        </p:spPr>
      </p:pic>
      <p:pic>
        <p:nvPicPr>
          <p:cNvPr id="20" name="그림 1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760E8AB-16F6-1D53-FC9D-1616F66B4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04" y="1899313"/>
            <a:ext cx="3164771" cy="3810001"/>
          </a:xfrm>
          <a:prstGeom prst="rect">
            <a:avLst/>
          </a:prstGeom>
        </p:spPr>
      </p:pic>
      <p:pic>
        <p:nvPicPr>
          <p:cNvPr id="21" name="그림 20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17B48D6A-AE63-908F-FBBB-719F98F52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269" y="4401403"/>
            <a:ext cx="4807373" cy="3355075"/>
          </a:xfrm>
          <a:prstGeom prst="rect">
            <a:avLst/>
          </a:prstGeom>
        </p:spPr>
      </p:pic>
      <p:pic>
        <p:nvPicPr>
          <p:cNvPr id="22" name="그림 2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2F2A5AB-CAF0-4E2F-6835-39BDCFB6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479" y="4128447"/>
            <a:ext cx="3633460" cy="3912359"/>
          </a:xfrm>
          <a:prstGeom prst="rect">
            <a:avLst/>
          </a:prstGeom>
        </p:spPr>
      </p:pic>
      <p:pic>
        <p:nvPicPr>
          <p:cNvPr id="23" name="그림 22" descr="텍스트, 친필, 화이트보드, 디자인이(가) 표시된 사진&#10;&#10;자동 생성된 설명">
            <a:extLst>
              <a:ext uri="{FF2B5EF4-FFF2-40B4-BE49-F238E27FC236}">
                <a16:creationId xmlns:a16="http://schemas.microsoft.com/office/drawing/2014/main" id="{889517C6-213E-7D42-5231-2C014E95A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641" y="1278194"/>
            <a:ext cx="61876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0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1FE1AE-2B79-8684-16A5-76E04618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9" y="239690"/>
            <a:ext cx="4538696" cy="3152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37FC9F-1EB5-B138-EDFF-79E14869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1" y="3525276"/>
            <a:ext cx="4529171" cy="25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19567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사이버 폭력 피해 경험 비율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47467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성인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283343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538446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2612B-AF14-41E2-E8CB-0C90206BAD25}"/>
              </a:ext>
            </a:extLst>
          </p:cNvPr>
          <p:cNvSpPr txBox="1"/>
          <p:nvPr/>
        </p:nvSpPr>
        <p:spPr>
          <a:xfrm>
            <a:off x="3904343" y="588478"/>
            <a:ext cx="7228114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000" dirty="0"/>
              <a:t>도입 </a:t>
            </a:r>
            <a:r>
              <a:rPr lang="en-US" altLang="ko-KR" sz="4000" dirty="0"/>
              <a:t>: </a:t>
            </a:r>
            <a:r>
              <a:rPr lang="ko-KR" altLang="en-US" sz="4000" dirty="0"/>
              <a:t>사이버 폭력 유형별 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r>
              <a:rPr lang="ko-KR" altLang="en-US" sz="4000" dirty="0"/>
              <a:t>성인과 학생</a:t>
            </a:r>
            <a:r>
              <a:rPr lang="en-US" altLang="ko-KR" sz="4000" dirty="0"/>
              <a:t>, </a:t>
            </a:r>
            <a:r>
              <a:rPr lang="ko-KR" altLang="en-US" sz="4000" dirty="0"/>
              <a:t>피해와 가해 경험 설문 조사 분석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D4DBE-EC95-555F-6E87-DA1FA908731E}"/>
              </a:ext>
            </a:extLst>
          </p:cNvPr>
          <p:cNvSpPr txBox="1"/>
          <p:nvPr/>
        </p:nvSpPr>
        <p:spPr>
          <a:xfrm>
            <a:off x="791377" y="347119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사이버 폭력 가해 경험 비율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8A568-440C-D5E5-66D5-5CAB9AC3B9D8}"/>
              </a:ext>
            </a:extLst>
          </p:cNvPr>
          <p:cNvSpPr txBox="1"/>
          <p:nvPr/>
        </p:nvSpPr>
        <p:spPr>
          <a:xfrm>
            <a:off x="791377" y="410895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가해 경험 비율</a:t>
            </a:r>
          </a:p>
        </p:txBody>
      </p:sp>
    </p:spTree>
    <p:extLst>
      <p:ext uri="{BB962C8B-B14F-4D97-AF65-F5344CB8AC3E}">
        <p14:creationId xmlns:p14="http://schemas.microsoft.com/office/powerpoint/2010/main" val="409066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성인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준비하기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모듈 및 데이터 준비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pandas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pd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pyplot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mpl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numpy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np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font_manager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폰트 관련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한글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font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설정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d2 Coding"/>
              </a:rPr>
              <a:t>r</a:t>
            </a:r>
            <a:r>
              <a:rPr lang="en-US" altLang="ko-KR" sz="1400" b="0" dirty="0" err="1">
                <a:solidFill>
                  <a:srgbClr val="811F3F"/>
                </a:solidFill>
                <a:effectLst/>
                <a:latin typeface="d2 Coding"/>
              </a:rPr>
              <a:t>'C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:\Windows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d2 Coding"/>
              </a:rPr>
              <a:t>\F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onts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d2 Coding"/>
              </a:rPr>
              <a:t>\</a:t>
            </a:r>
            <a:r>
              <a:rPr lang="en-US" altLang="ko-KR" sz="1400" b="0" dirty="0" err="1">
                <a:solidFill>
                  <a:srgbClr val="EE0000"/>
                </a:solidFill>
                <a:effectLst/>
                <a:latin typeface="d2 Coding"/>
              </a:rPr>
              <a:t>g</a:t>
            </a:r>
            <a:r>
              <a:rPr lang="en-US" altLang="ko-KR" sz="1400" b="0" dirty="0" err="1">
                <a:solidFill>
                  <a:srgbClr val="811F3F"/>
                </a:solidFill>
                <a:effectLst/>
                <a:latin typeface="d2 Coding"/>
              </a:rPr>
              <a:t>ulim.ttc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'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#matplotlib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패키지에 한글폰트 설정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myfont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fm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FontProperties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fname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get_name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mpl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'font'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family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myfont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</p:spTree>
    <p:extLst>
      <p:ext uri="{BB962C8B-B14F-4D97-AF65-F5344CB8AC3E}">
        <p14:creationId xmlns:p14="http://schemas.microsoft.com/office/powerpoint/2010/main" val="376012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학생의 피해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학생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d2 Coding"/>
              </a:rPr>
              <a:t>성인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A,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피해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V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d2 Coding"/>
              </a:rPr>
              <a:t>가해 </a:t>
            </a:r>
            <a:r>
              <a:rPr lang="en-US" altLang="ko-KR" sz="1400" dirty="0">
                <a:solidFill>
                  <a:srgbClr val="008000"/>
                </a:solidFill>
                <a:latin typeface="d2 Coding"/>
              </a:rPr>
              <a:t>P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＇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경험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_20240119170346.csv＇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fileSV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head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26FC5-D9B4-4E32-931B-2A0E230F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61" y="3265587"/>
            <a:ext cx="6224079" cy="22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3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12676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5" name="그림 14" descr="텍스트, 스크린샷, 도표, 그래프이(가) 표시된 사진">
            <a:extLst>
              <a:ext uri="{FF2B5EF4-FFF2-40B4-BE49-F238E27FC236}">
                <a16:creationId xmlns:a16="http://schemas.microsoft.com/office/drawing/2014/main" id="{18D8F2B2-6979-ECCF-0598-79863909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08" y="1365629"/>
            <a:ext cx="4522408" cy="5139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145" y="3030225"/>
            <a:ext cx="1443716" cy="134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9C0FB9-3D33-E47E-35A4-DB3667B9FA33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</a:t>
            </a:r>
            <a:r>
              <a:rPr lang="en-US" altLang="ko-KR" sz="2800" dirty="0"/>
              <a:t>, </a:t>
            </a:r>
            <a:r>
              <a:rPr lang="ko-KR" altLang="en-US" sz="2800" dirty="0"/>
              <a:t>전체 피해 경험 비율</a:t>
            </a:r>
          </a:p>
        </p:txBody>
      </p:sp>
    </p:spTree>
    <p:extLst>
      <p:ext uri="{BB962C8B-B14F-4D97-AF65-F5344CB8AC3E}">
        <p14:creationId xmlns:p14="http://schemas.microsoft.com/office/powerpoint/2010/main" val="137661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5" name="그림 14" descr="텍스트, 스크린샷, 도표, 그래프이(가) 표시된 사진">
            <a:extLst>
              <a:ext uri="{FF2B5EF4-FFF2-40B4-BE49-F238E27FC236}">
                <a16:creationId xmlns:a16="http://schemas.microsoft.com/office/drawing/2014/main" id="{18D8F2B2-6979-ECCF-0598-79863909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63" y="3399958"/>
            <a:ext cx="941988" cy="1070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29" y="1396606"/>
            <a:ext cx="5173892" cy="4823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3D710-873C-805D-B95F-C53AFBC0C825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응답자 대분류별 경험 비율</a:t>
            </a:r>
          </a:p>
        </p:txBody>
      </p:sp>
    </p:spTree>
    <p:extLst>
      <p:ext uri="{BB962C8B-B14F-4D97-AF65-F5344CB8AC3E}">
        <p14:creationId xmlns:p14="http://schemas.microsoft.com/office/powerpoint/2010/main" val="70262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/>
              <a:t>유형별 성인</a:t>
            </a:r>
            <a:r>
              <a:rPr lang="en-US" altLang="ko-KR" sz="2800"/>
              <a:t>/</a:t>
            </a:r>
            <a:r>
              <a:rPr lang="ko-KR" altLang="en-US" sz="2800"/>
              <a:t>학생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738913" y="304800"/>
            <a:ext cx="6393543" cy="62053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비율 비교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DF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추출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: '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'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그래프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1 -----------------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막대 너비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20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40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60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80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map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lambda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'#F6546A'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 폭력 피해 경험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'large'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ticks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labels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도표, 그래프이(가) 표시된 사진">
            <a:extLst>
              <a:ext uri="{FF2B5EF4-FFF2-40B4-BE49-F238E27FC236}">
                <a16:creationId xmlns:a16="http://schemas.microsoft.com/office/drawing/2014/main" id="{064D70C9-FFF6-EF23-3C17-6C1C7109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4" y="1356689"/>
            <a:ext cx="3990296" cy="45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0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5" name="그림 14" descr="텍스트, 스크린샷, 도표, 그래프이(가) 표시된 사진">
            <a:extLst>
              <a:ext uri="{FF2B5EF4-FFF2-40B4-BE49-F238E27FC236}">
                <a16:creationId xmlns:a16="http://schemas.microsoft.com/office/drawing/2014/main" id="{18D8F2B2-6979-ECCF-0598-79863909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63" y="3399958"/>
            <a:ext cx="941988" cy="1070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29" y="1396606"/>
            <a:ext cx="5173892" cy="4823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3D710-873C-805D-B95F-C53AFBC0C825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응답자 대분류별 경험 비율</a:t>
            </a:r>
          </a:p>
        </p:txBody>
      </p:sp>
    </p:spTree>
    <p:extLst>
      <p:ext uri="{BB962C8B-B14F-4D97-AF65-F5344CB8AC3E}">
        <p14:creationId xmlns:p14="http://schemas.microsoft.com/office/powerpoint/2010/main" val="264143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/>
              <a:t>유형별 성인</a:t>
            </a:r>
            <a:r>
              <a:rPr lang="en-US" altLang="ko-KR" sz="2800"/>
              <a:t>/</a:t>
            </a:r>
            <a:r>
              <a:rPr lang="ko-KR" altLang="en-US" sz="2800"/>
              <a:t>학생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738913" y="304800"/>
            <a:ext cx="6393543" cy="62053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=[0, 10, 20, 30, 40, 50, 60,70]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DataFrame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전체 사이버 폭력 피해 경험 비율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'medium'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180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특성 대분류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'center'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눈금 설정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ylim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격자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annotate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'1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시간 미만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14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16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격자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grid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lw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0.5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'-.'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'.9'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76" y="1527732"/>
            <a:ext cx="3715930" cy="34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'#D32F2F'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'#E57373'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951D1A0-336D-8703-0595-03363751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7" y="3757290"/>
            <a:ext cx="4269122" cy="26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'#D32F2F'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'#E57373'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951D1A0-336D-8703-0595-03363751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40" y="2613196"/>
            <a:ext cx="6129439" cy="37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7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비율 비교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DF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추출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: '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성별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’</a:t>
            </a: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그래프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1 -----------------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막대 너비</a:t>
            </a:r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45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60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90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120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map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lambda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눈금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ticks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labels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 폭력 피해 경험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'large'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범례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legend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남학생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여학생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</p:spTree>
    <p:extLst>
      <p:ext uri="{BB962C8B-B14F-4D97-AF65-F5344CB8AC3E}">
        <p14:creationId xmlns:p14="http://schemas.microsoft.com/office/powerpoint/2010/main" val="167228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539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C47763-4179-0070-2F04-BBD8BEE33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35"/>
          <a:stretch/>
        </p:blipFill>
        <p:spPr>
          <a:xfrm>
            <a:off x="4627910" y="1374583"/>
            <a:ext cx="6404552" cy="50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8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E49FA-5802-7EC4-4DC6-064DF793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82" y="1357151"/>
            <a:ext cx="5000236" cy="50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유형별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files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언어폭력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_20240119170430.csv'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명예훼손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_20240119170447.csv'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스토킹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_20240119170522.csv'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성폭력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_20240119170534.csv'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신상정보유출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_20240119170558.csv'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따돌림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_20240119170611.csv'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갈취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_20240119170625.csv'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강요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_20240119170637.csv’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));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for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num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files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subplot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num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ylim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legend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set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tight_layout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12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전체 학생의 사이버 폭력 가해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758AA-41A9-3098-5C39-83B77A16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79" y="1368890"/>
            <a:ext cx="4561850" cy="5039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6D1E08-2041-15B3-6AD1-E59D2C73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44" y="3147554"/>
            <a:ext cx="1417942" cy="13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4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응답자 대분류별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758AA-41A9-3098-5C39-83B77A16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68" y="3372174"/>
            <a:ext cx="935016" cy="1032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6D1E08-2041-15B3-6AD1-E59D2C73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69" y="1367949"/>
            <a:ext cx="5235370" cy="48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3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/>
              <a:t>유형별 성인</a:t>
            </a:r>
            <a:r>
              <a:rPr lang="en-US" altLang="ko-KR" sz="2800"/>
              <a:t>/</a:t>
            </a:r>
            <a:r>
              <a:rPr lang="ko-KR" altLang="en-US" sz="2800"/>
              <a:t>학생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738913" y="304800"/>
            <a:ext cx="6393543" cy="62053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비율 비교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DF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추출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: '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'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그래프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1 -----------------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막대 너비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20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40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60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80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map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lambda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'#F6546A'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 폭력 피해 경험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'large'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ticks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labels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도표, 그래프이(가) 표시된 사진">
            <a:extLst>
              <a:ext uri="{FF2B5EF4-FFF2-40B4-BE49-F238E27FC236}">
                <a16:creationId xmlns:a16="http://schemas.microsoft.com/office/drawing/2014/main" id="{064D70C9-FFF6-EF23-3C17-6C1C7109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4" y="1356689"/>
            <a:ext cx="3990296" cy="45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</a:t>
            </a:r>
            <a:r>
              <a:rPr lang="en-US" altLang="ko-KR" sz="2800" dirty="0"/>
              <a:t>, </a:t>
            </a:r>
            <a:r>
              <a:rPr lang="ko-KR" altLang="en-US" sz="2800" dirty="0"/>
              <a:t>전체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0" name="그림 9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007FFF97-6AAF-B7F0-2692-2C72F4C1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320799"/>
            <a:ext cx="6469048" cy="39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유형별 학생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94B72-FDC1-D873-A832-44F685C3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97" y="1345419"/>
            <a:ext cx="5049806" cy="50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551F34-0429-9A37-5969-A9076389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79" y="1399162"/>
            <a:ext cx="6443242" cy="4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2F1D77-685F-E00C-4A57-563B2F8D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24" y="1341717"/>
            <a:ext cx="4361552" cy="5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F4A973-4359-79D8-EBFE-3F1E0366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6" y="1318359"/>
            <a:ext cx="6462308" cy="40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FB2A9A-941F-EF96-5A90-91DD5B47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389219"/>
            <a:ext cx="5210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268965-43F3-0A6B-5484-4F93E1CE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11" y="1346356"/>
            <a:ext cx="4381500" cy="49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FFB2F7-52F3-B50D-CFD3-8E409D89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11" y="1351122"/>
            <a:ext cx="6467978" cy="4019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88017A-86CD-A7EC-F49A-97BBAA3DC41F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</p:spTree>
    <p:extLst>
      <p:ext uri="{BB962C8B-B14F-4D97-AF65-F5344CB8AC3E}">
        <p14:creationId xmlns:p14="http://schemas.microsoft.com/office/powerpoint/2010/main" val="373628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27E08B-4AB2-6493-5B5F-D5A5755F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350311"/>
            <a:ext cx="5210175" cy="483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0B60E5-33E3-9B58-C457-A905EF74F49C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</p:spTree>
    <p:extLst>
      <p:ext uri="{BB962C8B-B14F-4D97-AF65-F5344CB8AC3E}">
        <p14:creationId xmlns:p14="http://schemas.microsoft.com/office/powerpoint/2010/main" val="114246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 dirty="0"/>
              <a:t>가해 경험 특성 대분류별 평균 비율 </a:t>
            </a:r>
            <a:r>
              <a:rPr lang="en-US" altLang="ko-KR" sz="1050" dirty="0"/>
              <a:t>: </a:t>
            </a:r>
            <a:r>
              <a:rPr lang="ko-KR" altLang="en-US" sz="1050" dirty="0"/>
              <a:t>피해 경험과 동일하게 </a:t>
            </a:r>
            <a:r>
              <a:rPr lang="en-US" altLang="ko-KR" sz="1050" dirty="0"/>
              <a:t>30~40%</a:t>
            </a:r>
            <a:r>
              <a:rPr lang="ko-KR" altLang="en-US" sz="1050" dirty="0"/>
              <a:t>의 일정한 </a:t>
            </a:r>
            <a:r>
              <a:rPr lang="ko-KR" altLang="en-US" sz="1050" dirty="0" err="1"/>
              <a:t>경험률을</a:t>
            </a:r>
            <a:r>
              <a:rPr lang="ko-KR" altLang="en-US" sz="1050" dirty="0"/>
              <a:t> 보입니다</a:t>
            </a:r>
            <a:r>
              <a:rPr lang="en-US" altLang="ko-KR" sz="1050" dirty="0"/>
              <a:t>. </a:t>
            </a:r>
            <a:r>
              <a:rPr lang="ko-KR" altLang="en-US" sz="1050" dirty="0" err="1"/>
              <a:t>경험률이</a:t>
            </a:r>
            <a:r>
              <a:rPr lang="ko-KR" altLang="en-US" sz="1050" dirty="0"/>
              <a:t> 낮은 분류는 동일하게 인터넷 이용 시간이 </a:t>
            </a:r>
            <a:r>
              <a:rPr lang="en-US" altLang="ko-KR" sz="1050" dirty="0"/>
              <a:t>1</a:t>
            </a:r>
            <a:r>
              <a:rPr lang="ko-KR" altLang="en-US" sz="1050" dirty="0"/>
              <a:t>시간 미만입니다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특성 대분류 </a:t>
            </a:r>
            <a:r>
              <a:rPr lang="en-US" altLang="ko-KR" sz="1050" dirty="0"/>
              <a:t>:  </a:t>
            </a:r>
            <a:r>
              <a:rPr lang="ko-KR" altLang="en-US" sz="1050" dirty="0"/>
              <a:t>성별 학령</a:t>
            </a:r>
            <a:r>
              <a:rPr lang="en-US" altLang="ko-KR" sz="1050" dirty="0"/>
              <a:t>, </a:t>
            </a:r>
            <a:r>
              <a:rPr lang="ko-KR" altLang="en-US" sz="1050" dirty="0"/>
              <a:t>학교 특성</a:t>
            </a:r>
            <a:r>
              <a:rPr lang="en-US" altLang="ko-KR" sz="1050" dirty="0"/>
              <a:t>, </a:t>
            </a:r>
            <a:r>
              <a:rPr lang="ko-KR" altLang="en-US" sz="1050" dirty="0"/>
              <a:t>거주지역</a:t>
            </a:r>
            <a:r>
              <a:rPr lang="en-US" altLang="ko-KR" sz="1050" dirty="0"/>
              <a:t>, </a:t>
            </a:r>
            <a:r>
              <a:rPr lang="ko-KR" altLang="en-US" sz="1050" dirty="0"/>
              <a:t>권역</a:t>
            </a:r>
            <a:r>
              <a:rPr lang="en-US" altLang="ko-KR" sz="1050" dirty="0"/>
              <a:t>, … </a:t>
            </a:r>
            <a:r>
              <a:rPr lang="ko-KR" altLang="en-US" sz="1050" dirty="0"/>
              <a:t>표 보면서</a:t>
            </a:r>
            <a:r>
              <a:rPr lang="en-US" altLang="ko-KR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604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/>
              <a:t>유형별 성인</a:t>
            </a:r>
            <a:r>
              <a:rPr lang="en-US" altLang="ko-KR" sz="2800"/>
              <a:t>/</a:t>
            </a:r>
            <a:r>
              <a:rPr lang="ko-KR" altLang="en-US" sz="2800"/>
              <a:t>학생 비교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738913" y="304800"/>
            <a:ext cx="6393543" cy="620534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=[0, 10, 20, 30, 40, 50, 60,70]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DataFrame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 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-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전체 사이버 폭력 피해 경험 비율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'medium'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180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특성 대분류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'center'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눈금 설정 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ylim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격자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annotate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'1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시간 미만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14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16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격자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grid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lw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0.5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'-.'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'.9'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BD034A-F8C0-B72D-6913-D2B7D43E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76" y="1527732"/>
            <a:ext cx="3715930" cy="34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3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'#D32F2F'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'#E57373'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951D1A0-336D-8703-0595-03363751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7" y="3757290"/>
            <a:ext cx="4269122" cy="26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바 그래프 함수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'#045FB4'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'#6497b1'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'#b3cde0'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'#A9D0F5'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'#81BEF7'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'#CEE3F6'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"#b3cde0"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bar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iloc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'#D32F2F'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'#E57373'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'#FFCDD2'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'#FF8A80'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'#EF9A9A'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)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951D1A0-336D-8703-0595-03363751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40" y="2613196"/>
            <a:ext cx="6129439" cy="37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비율 비교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d2 Coding"/>
              </a:rPr>
              <a:t>DFSV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DF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추출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: '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성별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’</a:t>
            </a:r>
          </a:p>
          <a:p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전체 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그래프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1 -----------------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막대 너비</a:t>
            </a:r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45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60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75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90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120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x2labelList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map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lambda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WITDH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눈금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xticks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ticks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xlabelList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labels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dfL1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rotation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제목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title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"[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 폭력 피해 경험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]"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축 다듬기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ylabel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'%'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'top'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'large'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------------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범례 설정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------------------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legend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남학생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여학생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남학생</a:t>
            </a:r>
            <a:r>
              <a:rPr lang="en-US" altLang="ko-KR" sz="2800" dirty="0"/>
              <a:t>, </a:t>
            </a:r>
            <a:r>
              <a:rPr lang="ko-KR" altLang="en-US" sz="2800" dirty="0"/>
              <a:t>여학생 사이버 폭력 피해 경험 비교 </a:t>
            </a:r>
          </a:p>
        </p:txBody>
      </p:sp>
    </p:spTree>
    <p:extLst>
      <p:ext uri="{BB962C8B-B14F-4D97-AF65-F5344CB8AC3E}">
        <p14:creationId xmlns:p14="http://schemas.microsoft.com/office/powerpoint/2010/main" val="227825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054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C47763-4179-0070-2F04-BBD8BEE33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35"/>
          <a:stretch/>
        </p:blipFill>
        <p:spPr>
          <a:xfrm>
            <a:off x="4627910" y="1374583"/>
            <a:ext cx="6404552" cy="50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942301" y="1325654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9290340" y="2422837"/>
            <a:ext cx="19457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err="1">
                <a:ea typeface="맑은 고딕"/>
              </a:rPr>
              <a:t>화은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942301" y="3605746"/>
            <a:ext cx="19457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ea typeface="맑은 고딕"/>
              </a:rPr>
              <a:t>소영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9290340" y="4781511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승연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311CF-0AE2-1A84-F461-B1725D26D492}"/>
              </a:ext>
            </a:extLst>
          </p:cNvPr>
          <p:cNvSpPr txBox="1"/>
          <p:nvPr/>
        </p:nvSpPr>
        <p:spPr>
          <a:xfrm>
            <a:off x="3726413" y="1417988"/>
            <a:ext cx="473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유형별 성인</a:t>
            </a:r>
            <a:r>
              <a:rPr lang="en-US" altLang="ko-KR" sz="2000" dirty="0"/>
              <a:t>/</a:t>
            </a:r>
            <a:r>
              <a:rPr lang="ko-KR" altLang="en-US" sz="2000" dirty="0"/>
              <a:t>학생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80543-B73C-5D80-1B6A-F8CA246588B7}"/>
              </a:ext>
            </a:extLst>
          </p:cNvPr>
          <p:cNvSpPr txBox="1"/>
          <p:nvPr/>
        </p:nvSpPr>
        <p:spPr>
          <a:xfrm>
            <a:off x="4412783" y="2515170"/>
            <a:ext cx="33664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ea typeface="맑은 고딕"/>
              </a:rPr>
              <a:t>사이버 폭력 가해자 분석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2F873-1FBC-EF4D-FB92-9D79052905B7}"/>
              </a:ext>
            </a:extLst>
          </p:cNvPr>
          <p:cNvSpPr txBox="1"/>
          <p:nvPr/>
        </p:nvSpPr>
        <p:spPr>
          <a:xfrm>
            <a:off x="3833442" y="3698080"/>
            <a:ext cx="45251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ea typeface="맑은 고딕"/>
              </a:rPr>
              <a:t>사이버 폭력 피해자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F2159-A2D4-8152-1949-4BF796733CA3}"/>
              </a:ext>
            </a:extLst>
          </p:cNvPr>
          <p:cNvSpPr txBox="1"/>
          <p:nvPr/>
        </p:nvSpPr>
        <p:spPr>
          <a:xfrm>
            <a:off x="3684301" y="4873845"/>
            <a:ext cx="48233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ea typeface="맑은 고딕"/>
              </a:rPr>
              <a:t>사이버 폭력 목격자분석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FC79A2-2060-1B75-E55B-CBA9C6C9F3CD}"/>
              </a:ext>
            </a:extLst>
          </p:cNvPr>
          <p:cNvCxnSpPr/>
          <p:nvPr/>
        </p:nvCxnSpPr>
        <p:spPr>
          <a:xfrm>
            <a:off x="2888059" y="3928911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7CA214-15D3-A9AC-1922-23B06B2D8DB3}"/>
              </a:ext>
            </a:extLst>
          </p:cNvPr>
          <p:cNvCxnSpPr/>
          <p:nvPr/>
        </p:nvCxnSpPr>
        <p:spPr>
          <a:xfrm>
            <a:off x="7951938" y="2746002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52E227-9C67-2E16-E85C-C167BFC29E7A}"/>
              </a:ext>
            </a:extLst>
          </p:cNvPr>
          <p:cNvCxnSpPr/>
          <p:nvPr/>
        </p:nvCxnSpPr>
        <p:spPr>
          <a:xfrm>
            <a:off x="7951938" y="5104676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0CA6E-69E5-2B1C-AA11-D83EE4950973}"/>
              </a:ext>
            </a:extLst>
          </p:cNvPr>
          <p:cNvCxnSpPr/>
          <p:nvPr/>
        </p:nvCxnSpPr>
        <p:spPr>
          <a:xfrm>
            <a:off x="2888059" y="1618043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96002-3B51-EE84-FEA3-B9B39C374A8C}"/>
              </a:ext>
            </a:extLst>
          </p:cNvPr>
          <p:cNvSpPr txBox="1"/>
          <p:nvPr/>
        </p:nvSpPr>
        <p:spPr>
          <a:xfrm>
            <a:off x="5123121" y="33628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273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유형별 피해</a:t>
            </a:r>
            <a:r>
              <a:rPr lang="en-US" altLang="ko-KR" sz="2000"/>
              <a:t>/</a:t>
            </a:r>
            <a:r>
              <a:rPr lang="ko-KR" altLang="en-US" sz="20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E49FA-5802-7EC4-4DC6-064DF793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82" y="1357151"/>
            <a:ext cx="5000236" cy="50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2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유형별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files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언어폭력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_20240119170430.csv'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명예훼손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_20240119170447.csv'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스토킹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_20240119170522.csv'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성폭력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_20240119170534.csv'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신상정보유출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_20240119170558.csv'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따돌림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_20240119170611.csv'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갈취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_20240119170625.csv'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사이버폭력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유형별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피해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d2 Coding"/>
              </a:rPr>
              <a:t>경험률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사이버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d2 Coding"/>
              </a:rPr>
              <a:t>강요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_20240119170637.csv’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figure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15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));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for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num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in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files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: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subplot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3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pd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read_csv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num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index_col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]).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ylim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100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legend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set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d2 Coding"/>
              </a:rPr>
              <a:t>DFSV1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d2 Coding"/>
              </a:rPr>
              <a:t>reset_index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level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 Coding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columns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))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+=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d2 Coding"/>
              </a:rPr>
              <a:t>1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tight_layout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E6FFF-65CE-DD34-BD89-33E53F9816CB}"/>
              </a:ext>
            </a:extLst>
          </p:cNvPr>
          <p:cNvSpPr txBox="1"/>
          <p:nvPr/>
        </p:nvSpPr>
        <p:spPr>
          <a:xfrm>
            <a:off x="3592286" y="588478"/>
            <a:ext cx="754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사이버 폭력 유형별 피해 정도 </a:t>
            </a:r>
            <a:r>
              <a:rPr lang="en-US" altLang="ko-KR" sz="2800" dirty="0"/>
              <a:t>(</a:t>
            </a:r>
            <a:r>
              <a:rPr lang="ko-KR" altLang="en-US" sz="2800" dirty="0"/>
              <a:t>주기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39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학생 피해</a:t>
            </a:r>
            <a:r>
              <a:rPr lang="en-US" altLang="ko-KR" sz="2000"/>
              <a:t>/</a:t>
            </a:r>
            <a:r>
              <a:rPr lang="ko-KR" altLang="en-US" sz="20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전체 학생의 사이버 폭력 가해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758AA-41A9-3098-5C39-83B77A16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79" y="1368890"/>
            <a:ext cx="4561850" cy="5039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6D1E08-2041-15B3-6AD1-E59D2C73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44" y="3147554"/>
            <a:ext cx="1417942" cy="13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학생 피해</a:t>
            </a:r>
            <a:r>
              <a:rPr lang="en-US" altLang="ko-KR" sz="2000" dirty="0"/>
              <a:t>/</a:t>
            </a:r>
            <a:r>
              <a:rPr lang="ko-KR" altLang="en-US" sz="20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응답자 대분류별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758AA-41A9-3098-5C39-83B77A16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68" y="3372174"/>
            <a:ext cx="935016" cy="1032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6D1E08-2041-15B3-6AD1-E59D2C73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69" y="1367949"/>
            <a:ext cx="5235370" cy="48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학생</a:t>
            </a:r>
            <a:r>
              <a:rPr lang="en-US" altLang="ko-KR" sz="2800" dirty="0"/>
              <a:t>, </a:t>
            </a:r>
            <a:r>
              <a:rPr lang="ko-KR" altLang="en-US" sz="2800" dirty="0"/>
              <a:t>전체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10" name="그림 9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007FFF97-6AAF-B7F0-2692-2C72F4C1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320799"/>
            <a:ext cx="6469048" cy="39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유형별 학생 가해 경험 비율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94B72-FDC1-D873-A832-44F685C3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97" y="1345419"/>
            <a:ext cx="5049806" cy="50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551F34-0429-9A37-5969-A9076389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79" y="1399162"/>
            <a:ext cx="6443242" cy="44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2F1D77-685F-E00C-4A57-563B2F8D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24" y="1341717"/>
            <a:ext cx="4361552" cy="5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F4A973-4359-79D8-EBFE-3F1E0366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6" y="1318359"/>
            <a:ext cx="6462308" cy="40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피해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FB2A9A-941F-EF96-5A90-91DD5B47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389219"/>
            <a:ext cx="5210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0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311CF-0AE2-1A84-F461-B1725D26D492}"/>
              </a:ext>
            </a:extLst>
          </p:cNvPr>
          <p:cNvSpPr txBox="1"/>
          <p:nvPr/>
        </p:nvSpPr>
        <p:spPr>
          <a:xfrm>
            <a:off x="1064938" y="1607612"/>
            <a:ext cx="3307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유형별 성인</a:t>
            </a:r>
            <a:r>
              <a:rPr lang="en-US" altLang="ko-KR" sz="2000" dirty="0"/>
              <a:t>/</a:t>
            </a:r>
            <a:r>
              <a:rPr lang="ko-KR" altLang="en-US" sz="2000" dirty="0"/>
              <a:t>학생 비교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0CA6E-69E5-2B1C-AA11-D83EE4950973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09756B-557E-1D16-0FED-8E30EC70419C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BC6CC-2E0D-4CCF-86B6-3F12BEFC2AA4}"/>
              </a:ext>
            </a:extLst>
          </p:cNvPr>
          <p:cNvSpPr txBox="1"/>
          <p:nvPr/>
        </p:nvSpPr>
        <p:spPr>
          <a:xfrm>
            <a:off x="1064938" y="2721315"/>
            <a:ext cx="33664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ea typeface="맑은 고딕"/>
              </a:rPr>
              <a:t>사이버폭력 가해자 분석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A79B0-0916-EB2E-0A4E-51E82F3A8BB3}"/>
              </a:ext>
            </a:extLst>
          </p:cNvPr>
          <p:cNvSpPr txBox="1"/>
          <p:nvPr/>
        </p:nvSpPr>
        <p:spPr>
          <a:xfrm>
            <a:off x="1064938" y="3835018"/>
            <a:ext cx="45251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ea typeface="맑은 고딕"/>
              </a:rPr>
              <a:t>사이버폭력 피해자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BD26E-D3A2-B1B3-47F0-F70A611B9FA4}"/>
              </a:ext>
            </a:extLst>
          </p:cNvPr>
          <p:cNvSpPr txBox="1"/>
          <p:nvPr/>
        </p:nvSpPr>
        <p:spPr>
          <a:xfrm>
            <a:off x="1064938" y="4948722"/>
            <a:ext cx="48233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ea typeface="맑은 고딕"/>
              </a:rPr>
              <a:t>사이버폭력 목격자 분석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6546B-DB75-2F44-B9A1-59B119B8ADDB}"/>
              </a:ext>
            </a:extLst>
          </p:cNvPr>
          <p:cNvSpPr txBox="1"/>
          <p:nvPr/>
        </p:nvSpPr>
        <p:spPr>
          <a:xfrm>
            <a:off x="4567757" y="1607612"/>
            <a:ext cx="44384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ea typeface="맑은 고딕"/>
              </a:rPr>
              <a:t>전반적 </a:t>
            </a:r>
            <a:r>
              <a:rPr lang="en-US" altLang="ko-KR" sz="2000" err="1">
                <a:ea typeface="맑은 고딕"/>
              </a:rPr>
              <a:t>가해자</a:t>
            </a:r>
            <a:r>
              <a:rPr lang="en-US" altLang="ko-KR" sz="2000">
                <a:ea typeface="맑은 고딕"/>
              </a:rPr>
              <a:t>/</a:t>
            </a:r>
            <a:r>
              <a:rPr lang="en-US" altLang="ko-KR" sz="2000" err="1">
                <a:ea typeface="맑은 고딕"/>
              </a:rPr>
              <a:t>피해자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특성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AF2D5-FE60-20DE-3CB6-F0C5F6DC6C3E}"/>
              </a:ext>
            </a:extLst>
          </p:cNvPr>
          <p:cNvSpPr txBox="1"/>
          <p:nvPr/>
        </p:nvSpPr>
        <p:spPr>
          <a:xfrm>
            <a:off x="4567756" y="2721315"/>
            <a:ext cx="487997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err="1">
                <a:ea typeface="맑은 고딕"/>
              </a:rPr>
              <a:t>직업별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소득별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가해자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특성</a:t>
            </a:r>
            <a:r>
              <a:rPr lang="en-US" altLang="ko-KR" sz="2000">
                <a:ea typeface="맑은 고딕"/>
              </a:rPr>
              <a:t> </a:t>
            </a:r>
            <a:r>
              <a:rPr lang="en-US" altLang="ko-KR" sz="2000" err="1">
                <a:ea typeface="맑은 고딕"/>
              </a:rPr>
              <a:t>분석</a:t>
            </a:r>
            <a:endParaRPr lang="en-US" altLang="ko-KR" sz="200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109BD-5422-F506-2AD8-0D31C196F47A}"/>
              </a:ext>
            </a:extLst>
          </p:cNvPr>
          <p:cNvSpPr txBox="1"/>
          <p:nvPr/>
        </p:nvSpPr>
        <p:spPr>
          <a:xfrm>
            <a:off x="4567755" y="3835018"/>
            <a:ext cx="5434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ea typeface="맑은 고딕"/>
              </a:rPr>
              <a:t>성인군과 학생군의 피해자 특성을 심층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6EC52-DCCC-07C9-B4D6-82FB0E1BED4B}"/>
              </a:ext>
            </a:extLst>
          </p:cNvPr>
          <p:cNvSpPr txBox="1"/>
          <p:nvPr/>
        </p:nvSpPr>
        <p:spPr>
          <a:xfrm>
            <a:off x="4567754" y="4948721"/>
            <a:ext cx="43692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err="1">
                <a:ea typeface="맑은 고딕"/>
              </a:rPr>
              <a:t>성인</a:t>
            </a:r>
            <a:r>
              <a:rPr lang="en-US" altLang="ko-KR" sz="2000">
                <a:ea typeface="맑은 고딕"/>
              </a:rPr>
              <a:t>/</a:t>
            </a:r>
            <a:r>
              <a:rPr lang="en-US" altLang="ko-KR" sz="2000" err="1">
                <a:ea typeface="맑은 고딕"/>
              </a:rPr>
              <a:t>학생군의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목격자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특성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91461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268965-43F3-0A6B-5484-4F93E1CE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11" y="1346356"/>
            <a:ext cx="4381500" cy="49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FFB2F7-52F3-B50D-CFD3-8E409D89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611" y="1351122"/>
            <a:ext cx="6467978" cy="4019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88017A-86CD-A7EC-F49A-97BBAA3DC41F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</p:spTree>
    <p:extLst>
      <p:ext uri="{BB962C8B-B14F-4D97-AF65-F5344CB8AC3E}">
        <p14:creationId xmlns:p14="http://schemas.microsoft.com/office/powerpoint/2010/main" val="428920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/>
              <a:t>가해 경험 특성 대분류별 평균 비율 </a:t>
            </a:r>
            <a:r>
              <a:rPr lang="en-US" altLang="ko-KR" sz="1050"/>
              <a:t>: </a:t>
            </a:r>
            <a:r>
              <a:rPr lang="ko-KR" altLang="en-US" sz="1050"/>
              <a:t>피해 경험과 동일하게 </a:t>
            </a:r>
            <a:r>
              <a:rPr lang="en-US" altLang="ko-KR" sz="1050"/>
              <a:t>30~40%</a:t>
            </a:r>
            <a:r>
              <a:rPr lang="ko-KR" altLang="en-US" sz="1050"/>
              <a:t>의 일정한 경험률을 보입니다</a:t>
            </a:r>
            <a:r>
              <a:rPr lang="en-US" altLang="ko-KR" sz="1050"/>
              <a:t>. </a:t>
            </a:r>
            <a:r>
              <a:rPr lang="ko-KR" altLang="en-US" sz="1050"/>
              <a:t>경험률이 낮은 분류는 동일하게 인터넷 이용 시간이 </a:t>
            </a:r>
            <a:r>
              <a:rPr lang="en-US" altLang="ko-KR" sz="1050"/>
              <a:t>1</a:t>
            </a:r>
            <a:r>
              <a:rPr lang="ko-KR" altLang="en-US" sz="1050"/>
              <a:t>시간 미만입니다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(</a:t>
            </a:r>
            <a:r>
              <a:rPr lang="ko-KR" altLang="en-US" sz="1050"/>
              <a:t>특성 대분류 </a:t>
            </a:r>
            <a:r>
              <a:rPr lang="en-US" altLang="ko-KR" sz="1050"/>
              <a:t>:  </a:t>
            </a:r>
            <a:r>
              <a:rPr lang="ko-KR" altLang="en-US" sz="1050"/>
              <a:t>성별 학령</a:t>
            </a:r>
            <a:r>
              <a:rPr lang="en-US" altLang="ko-KR" sz="1050"/>
              <a:t>, </a:t>
            </a:r>
            <a:r>
              <a:rPr lang="ko-KR" altLang="en-US" sz="1050"/>
              <a:t>학교 특성</a:t>
            </a:r>
            <a:r>
              <a:rPr lang="en-US" altLang="ko-KR" sz="1050"/>
              <a:t>, </a:t>
            </a:r>
            <a:r>
              <a:rPr lang="ko-KR" altLang="en-US" sz="1050"/>
              <a:t>거주지역</a:t>
            </a:r>
            <a:r>
              <a:rPr lang="en-US" altLang="ko-KR" sz="1050"/>
              <a:t>, </a:t>
            </a:r>
            <a:r>
              <a:rPr lang="ko-KR" altLang="en-US" sz="1050"/>
              <a:t>권역</a:t>
            </a:r>
            <a:r>
              <a:rPr lang="en-US" altLang="ko-KR" sz="1050"/>
              <a:t>, … </a:t>
            </a:r>
            <a:r>
              <a:rPr lang="ko-KR" altLang="en-US" sz="1050"/>
              <a:t>표 보면서</a:t>
            </a:r>
            <a:r>
              <a:rPr lang="en-US" altLang="ko-KR" sz="1050"/>
              <a:t>)</a:t>
            </a:r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27E08B-4AB2-6493-5B5F-D5A5755F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350311"/>
            <a:ext cx="5210175" cy="483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0B60E5-33E3-9B58-C457-A905EF74F49C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성인의 사이버 폭력 가해 경험</a:t>
            </a:r>
          </a:p>
        </p:txBody>
      </p:sp>
    </p:spTree>
    <p:extLst>
      <p:ext uri="{BB962C8B-B14F-4D97-AF65-F5344CB8AC3E}">
        <p14:creationId xmlns:p14="http://schemas.microsoft.com/office/powerpoint/2010/main" val="174721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학생 피해</a:t>
            </a:r>
            <a:r>
              <a:rPr lang="en-US" altLang="ko-KR" sz="1400"/>
              <a:t>/</a:t>
            </a:r>
            <a:r>
              <a:rPr lang="ko-KR" altLang="en-US" sz="140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성인 피해</a:t>
            </a:r>
            <a:r>
              <a:rPr lang="en-US" altLang="ko-KR" sz="1400"/>
              <a:t>/</a:t>
            </a:r>
            <a:r>
              <a:rPr lang="ko-KR" altLang="en-US" sz="140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유형별 피해</a:t>
            </a:r>
            <a:r>
              <a:rPr lang="en-US" altLang="ko-KR" sz="1400"/>
              <a:t>/</a:t>
            </a:r>
            <a:r>
              <a:rPr lang="ko-KR" altLang="en-US" sz="140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69355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r>
              <a:rPr lang="ko-KR" altLang="en-US" sz="1050" dirty="0"/>
              <a:t>가해 경험 특성 대분류별 평균 비율 </a:t>
            </a:r>
            <a:r>
              <a:rPr lang="en-US" altLang="ko-KR" sz="1050" dirty="0"/>
              <a:t>: </a:t>
            </a:r>
            <a:r>
              <a:rPr lang="ko-KR" altLang="en-US" sz="1050" dirty="0"/>
              <a:t>피해 경험과 동일하게 </a:t>
            </a:r>
            <a:r>
              <a:rPr lang="en-US" altLang="ko-KR" sz="1050" dirty="0"/>
              <a:t>30~40%</a:t>
            </a:r>
            <a:r>
              <a:rPr lang="ko-KR" altLang="en-US" sz="1050" dirty="0"/>
              <a:t>의 일정한 </a:t>
            </a:r>
            <a:r>
              <a:rPr lang="ko-KR" altLang="en-US" sz="1050" dirty="0" err="1"/>
              <a:t>경험률을</a:t>
            </a:r>
            <a:r>
              <a:rPr lang="ko-KR" altLang="en-US" sz="1050" dirty="0"/>
              <a:t> 보입니다</a:t>
            </a:r>
            <a:r>
              <a:rPr lang="en-US" altLang="ko-KR" sz="1050" dirty="0"/>
              <a:t>. </a:t>
            </a:r>
            <a:r>
              <a:rPr lang="ko-KR" altLang="en-US" sz="1050" dirty="0" err="1"/>
              <a:t>경험률이</a:t>
            </a:r>
            <a:r>
              <a:rPr lang="ko-KR" altLang="en-US" sz="1050" dirty="0"/>
              <a:t> 낮은 분류는 동일하게 인터넷 이용 시간이 </a:t>
            </a:r>
            <a:r>
              <a:rPr lang="en-US" altLang="ko-KR" sz="1050" dirty="0"/>
              <a:t>1</a:t>
            </a:r>
            <a:r>
              <a:rPr lang="ko-KR" altLang="en-US" sz="1050" dirty="0"/>
              <a:t>시간 미만입니다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특성 대분류 </a:t>
            </a:r>
            <a:r>
              <a:rPr lang="en-US" altLang="ko-KR" sz="1050" dirty="0"/>
              <a:t>:  </a:t>
            </a:r>
            <a:r>
              <a:rPr lang="ko-KR" altLang="en-US" sz="1050" dirty="0"/>
              <a:t>성별 학령</a:t>
            </a:r>
            <a:r>
              <a:rPr lang="en-US" altLang="ko-KR" sz="1050" dirty="0"/>
              <a:t>, </a:t>
            </a:r>
            <a:r>
              <a:rPr lang="ko-KR" altLang="en-US" sz="1050" dirty="0"/>
              <a:t>학교 특성</a:t>
            </a:r>
            <a:r>
              <a:rPr lang="en-US" altLang="ko-KR" sz="1050" dirty="0"/>
              <a:t>, </a:t>
            </a:r>
            <a:r>
              <a:rPr lang="ko-KR" altLang="en-US" sz="1050" dirty="0"/>
              <a:t>거주지역</a:t>
            </a:r>
            <a:r>
              <a:rPr lang="en-US" altLang="ko-KR" sz="1050" dirty="0"/>
              <a:t>, </a:t>
            </a:r>
            <a:r>
              <a:rPr lang="ko-KR" altLang="en-US" sz="1050" dirty="0"/>
              <a:t>권역</a:t>
            </a:r>
            <a:r>
              <a:rPr lang="en-US" altLang="ko-KR" sz="1050" dirty="0"/>
              <a:t>, … </a:t>
            </a:r>
            <a:r>
              <a:rPr lang="ko-KR" altLang="en-US" sz="1050" dirty="0"/>
              <a:t>표 보면서</a:t>
            </a:r>
            <a:r>
              <a:rPr lang="en-US" altLang="ko-KR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026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E2548-A3E1-F46B-C70B-985E89FD5117}"/>
              </a:ext>
            </a:extLst>
          </p:cNvPr>
          <p:cNvSpPr txBox="1"/>
          <p:nvPr/>
        </p:nvSpPr>
        <p:spPr>
          <a:xfrm>
            <a:off x="10843814" y="2155575"/>
            <a:ext cx="11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22CB4-F76E-2840-E6E1-9A5EEDCA4BE2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15155-2B87-F029-4DEF-A7569DEB1C00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err="1">
                <a:ea typeface="맑은 고딕"/>
              </a:rPr>
              <a:t>화은</a:t>
            </a:r>
            <a:endParaRPr lang="ko-KR" altLang="en-US" sz="4000" b="1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309C2-E9BD-1908-0E8E-B838C1CEC85B}"/>
              </a:ext>
            </a:extLst>
          </p:cNvPr>
          <p:cNvSpPr txBox="1"/>
          <p:nvPr/>
        </p:nvSpPr>
        <p:spPr>
          <a:xfrm>
            <a:off x="791377" y="387886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가해 후 심리 상태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1D590-BE18-BCF8-A72A-BEC235FE74F9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가해 경험 비율 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57C25-B53F-53F4-DF0B-C09200F08D9F}"/>
              </a:ext>
            </a:extLst>
          </p:cNvPr>
          <p:cNvSpPr txBox="1"/>
          <p:nvPr/>
        </p:nvSpPr>
        <p:spPr>
          <a:xfrm>
            <a:off x="791377" y="2836211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가해 동기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02B8-0C8D-91D8-1704-341695C5D0D6}"/>
              </a:ext>
            </a:extLst>
          </p:cNvPr>
          <p:cNvSpPr txBox="1"/>
          <p:nvPr/>
        </p:nvSpPr>
        <p:spPr>
          <a:xfrm>
            <a:off x="791377" y="3360013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가해 대상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D901-29F9-1018-75F9-156F503D2C97}"/>
              </a:ext>
            </a:extLst>
          </p:cNvPr>
          <p:cNvSpPr txBox="1"/>
          <p:nvPr/>
        </p:nvSpPr>
        <p:spPr>
          <a:xfrm>
            <a:off x="854294" y="442210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결론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97BF8-FD3F-9201-835B-1F25DBE2738A}"/>
              </a:ext>
            </a:extLst>
          </p:cNvPr>
          <p:cNvSpPr txBox="1"/>
          <p:nvPr/>
        </p:nvSpPr>
        <p:spPr>
          <a:xfrm>
            <a:off x="4425632" y="1967518"/>
            <a:ext cx="65651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성인/학생 사이버 폭력 가해자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5FA8B6-4D3E-01CB-FD64-18ED28BA6489}"/>
              </a:ext>
            </a:extLst>
          </p:cNvPr>
          <p:cNvSpPr txBox="1"/>
          <p:nvPr/>
        </p:nvSpPr>
        <p:spPr>
          <a:xfrm>
            <a:off x="784" y="2139905"/>
            <a:ext cx="75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C0C33-A246-DB27-888C-FC84DCEDA7FE}"/>
              </a:ext>
            </a:extLst>
          </p:cNvPr>
          <p:cNvSpPr txBox="1"/>
          <p:nvPr/>
        </p:nvSpPr>
        <p:spPr>
          <a:xfrm>
            <a:off x="10843814" y="3627281"/>
            <a:ext cx="11762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승연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30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E5DF7-ABD9-6C10-E7EC-370BEC815894}"/>
              </a:ext>
            </a:extLst>
          </p:cNvPr>
          <p:cNvSpPr txBox="1"/>
          <p:nvPr/>
        </p:nvSpPr>
        <p:spPr>
          <a:xfrm>
            <a:off x="387991" y="447412"/>
            <a:ext cx="101297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ea typeface="맑은 고딕"/>
              </a:rPr>
              <a:t>서론</a:t>
            </a:r>
            <a:endParaRPr lang="ko-KR" altLang="en-US" sz="320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97612-8398-A790-D826-443D76C20C1C}"/>
              </a:ext>
            </a:extLst>
          </p:cNvPr>
          <p:cNvSpPr txBox="1"/>
          <p:nvPr/>
        </p:nvSpPr>
        <p:spPr>
          <a:xfrm>
            <a:off x="5134761" y="475375"/>
            <a:ext cx="6634292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ea typeface="+mn-lt"/>
                <a:cs typeface="+mn-lt"/>
              </a:rPr>
              <a:t>" 성인과 학생 모두 생활에 어려움이 있을 때,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sz="2400" b="1">
                <a:ea typeface="+mn-lt"/>
                <a:cs typeface="+mn-lt"/>
              </a:rPr>
              <a:t>사이버 폭력 가해자가 될 비율이 높은가?"</a:t>
            </a:r>
            <a:endParaRPr lang="ko-KR" altLang="en-US" sz="2400" b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D0C4-FFD8-528A-218E-0C1062177365}"/>
              </a:ext>
            </a:extLst>
          </p:cNvPr>
          <p:cNvSpPr txBox="1"/>
          <p:nvPr/>
        </p:nvSpPr>
        <p:spPr>
          <a:xfrm>
            <a:off x="1019262" y="1928070"/>
            <a:ext cx="52529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성인 ▶ </a:t>
            </a:r>
            <a:r>
              <a:rPr lang="ko-KR" sz="2000">
                <a:ea typeface="+mn-lt"/>
                <a:cs typeface="+mn-lt"/>
              </a:rPr>
              <a:t>직업별 / 월 평균 가구 </a:t>
            </a:r>
            <a:r>
              <a:rPr lang="ko-KR" sz="2000" err="1">
                <a:ea typeface="+mn-lt"/>
                <a:cs typeface="+mn-lt"/>
              </a:rPr>
              <a:t>소득별</a:t>
            </a:r>
            <a:endParaRPr lang="ko-KR" altLang="en-US" sz="3200" err="1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63D4D-DB6F-AF4D-D50E-675382BB38C0}"/>
              </a:ext>
            </a:extLst>
          </p:cNvPr>
          <p:cNvSpPr txBox="1"/>
          <p:nvPr/>
        </p:nvSpPr>
        <p:spPr>
          <a:xfrm>
            <a:off x="1019261" y="2522290"/>
            <a:ext cx="52529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학생 ▶ </a:t>
            </a:r>
            <a:r>
              <a:rPr lang="ko-KR" sz="2000">
                <a:ea typeface="+mn-lt"/>
                <a:cs typeface="+mn-lt"/>
              </a:rPr>
              <a:t>가정형편별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altLang="en-US" sz="2000">
                <a:ea typeface="+mn-lt"/>
                <a:cs typeface="+mn-lt"/>
              </a:rPr>
              <a:t>/</a:t>
            </a:r>
            <a:r>
              <a:rPr lang="ko-KR" sz="2000">
                <a:ea typeface="+mn-lt"/>
                <a:cs typeface="+mn-lt"/>
              </a:rPr>
              <a:t> 학업 </a:t>
            </a:r>
            <a:r>
              <a:rPr lang="ko-KR" sz="2000" err="1">
                <a:ea typeface="+mn-lt"/>
                <a:cs typeface="+mn-lt"/>
              </a:rPr>
              <a:t>성적별</a:t>
            </a:r>
            <a:endParaRPr lang="ko-KR" sz="2000" err="1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53C03-88ED-1A2C-09E0-131987FD2088}"/>
              </a:ext>
            </a:extLst>
          </p:cNvPr>
          <p:cNvSpPr txBox="1"/>
          <p:nvPr/>
        </p:nvSpPr>
        <p:spPr>
          <a:xfrm>
            <a:off x="667624" y="3306658"/>
            <a:ext cx="10129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◆ 자료 :</a:t>
            </a:r>
            <a:endParaRPr lang="en-US" sz="2400" b="1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F8D89-2C12-FF32-3CE6-919BD3BB7E68}"/>
              </a:ext>
            </a:extLst>
          </p:cNvPr>
          <p:cNvSpPr txBox="1"/>
          <p:nvPr/>
        </p:nvSpPr>
        <p:spPr>
          <a:xfrm>
            <a:off x="1312875" y="4018324"/>
            <a:ext cx="5252906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ea typeface="+mn-lt"/>
                <a:cs typeface="+mn-lt"/>
              </a:rPr>
              <a:t>- 사이버폭력 </a:t>
            </a:r>
            <a:r>
              <a:rPr lang="ko-KR" altLang="en-US" sz="2000">
                <a:ea typeface="+mn-lt"/>
                <a:cs typeface="+mn-lt"/>
              </a:rPr>
              <a:t>가해 경험</a:t>
            </a:r>
            <a:endParaRPr lang="en-US" altLang="ko-KR"/>
          </a:p>
          <a:p>
            <a:endParaRPr lang="ko-KR"/>
          </a:p>
          <a:p>
            <a:r>
              <a:rPr lang="ko-KR" sz="2000">
                <a:ea typeface="+mn-lt"/>
                <a:cs typeface="+mn-lt"/>
              </a:rPr>
              <a:t>- 사이버폭력 가해 동기</a:t>
            </a:r>
            <a:endParaRPr lang="ko-KR"/>
          </a:p>
          <a:p>
            <a:endParaRPr lang="ko-KR"/>
          </a:p>
          <a:p>
            <a:r>
              <a:rPr lang="ko-KR" sz="2000">
                <a:ea typeface="+mn-lt"/>
                <a:cs typeface="+mn-lt"/>
              </a:rPr>
              <a:t>- 사이버폭력 가해 대상</a:t>
            </a:r>
            <a:endParaRPr lang="ko-KR"/>
          </a:p>
          <a:p>
            <a:endParaRPr lang="ko-KR" altLang="en-US"/>
          </a:p>
          <a:p>
            <a:r>
              <a:rPr lang="en-US" altLang="ko-KR" sz="2000">
                <a:ea typeface="+mn-lt"/>
                <a:cs typeface="+mn-lt"/>
              </a:rPr>
              <a:t>-</a:t>
            </a:r>
            <a:r>
              <a:rPr lang="ko-KR" altLang="en-US" sz="2000">
                <a:ea typeface="+mn-lt"/>
                <a:cs typeface="+mn-lt"/>
              </a:rPr>
              <a:t> 가해 후 심리상태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936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>
            <a:extLst>
              <a:ext uri="{FF2B5EF4-FFF2-40B4-BE49-F238E27FC236}">
                <a16:creationId xmlns:a16="http://schemas.microsoft.com/office/drawing/2014/main" id="{D9220078-5769-8805-C3CF-1A0EFAA57744}"/>
              </a:ext>
            </a:extLst>
          </p:cNvPr>
          <p:cNvSpPr/>
          <p:nvPr/>
        </p:nvSpPr>
        <p:spPr>
          <a:xfrm>
            <a:off x="2755525" y="37353"/>
            <a:ext cx="6683828" cy="2092461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45720" rIns="288000" bIns="45720" rtlCol="0" anchor="t"/>
          <a:lstStyle/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sz="1400">
              <a:solidFill>
                <a:srgbClr val="3B3B3B"/>
              </a:solidFill>
              <a:ea typeface="맑은 고딕"/>
            </a:endParaRPr>
          </a:p>
          <a:p>
            <a:endParaRPr lang="en-US" sz="1400">
              <a:solidFill>
                <a:srgbClr val="3B3B3B"/>
              </a:solidFill>
              <a:latin typeface="맑은 고딕"/>
              <a:ea typeface="맑은 고딕"/>
            </a:endParaRPr>
          </a:p>
          <a:p>
            <a:endParaRPr lang="en-US" sz="1400" b="0">
              <a:solidFill>
                <a:srgbClr val="3B3B3B"/>
              </a:solidFill>
              <a:effectLst/>
              <a:latin typeface="맑은 고딕"/>
              <a:ea typeface="맑은 고딕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D2319-81AF-0690-7FE2-DA9644EE072E}"/>
              </a:ext>
            </a:extLst>
          </p:cNvPr>
          <p:cNvSpPr txBox="1"/>
          <p:nvPr/>
        </p:nvSpPr>
        <p:spPr>
          <a:xfrm>
            <a:off x="2826624" y="79365"/>
            <a:ext cx="41084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◆ 코드</a:t>
            </a:r>
            <a:endParaRPr lang="en-US" sz="2000" b="1">
              <a:ea typeface="맑은 고딕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C9367-5E3C-2747-EA73-3629C407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36" y="478958"/>
            <a:ext cx="5633198" cy="2635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ED6A3-760E-04AE-953D-6DFB12FF0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" b="36595"/>
          <a:stretch/>
        </p:blipFill>
        <p:spPr>
          <a:xfrm>
            <a:off x="3216468" y="3436471"/>
            <a:ext cx="5639539" cy="3473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2B793-3CA6-FAB7-3576-7521339915B0}"/>
              </a:ext>
            </a:extLst>
          </p:cNvPr>
          <p:cNvSpPr txBox="1"/>
          <p:nvPr/>
        </p:nvSpPr>
        <p:spPr>
          <a:xfrm>
            <a:off x="3274859" y="3164717"/>
            <a:ext cx="41084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맑은 고딕"/>
              </a:rPr>
              <a:t>◆ 함수 1</a:t>
            </a:r>
            <a:endParaRPr lang="en-US" sz="16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451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807A3-EC88-EA7B-1A7D-5F0C235E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>
            <a:extLst>
              <a:ext uri="{FF2B5EF4-FFF2-40B4-BE49-F238E27FC236}">
                <a16:creationId xmlns:a16="http://schemas.microsoft.com/office/drawing/2014/main" id="{048DCD12-CB87-7CB4-40E9-3F1E15D8F59E}"/>
              </a:ext>
            </a:extLst>
          </p:cNvPr>
          <p:cNvSpPr/>
          <p:nvPr/>
        </p:nvSpPr>
        <p:spPr>
          <a:xfrm>
            <a:off x="2755525" y="0"/>
            <a:ext cx="6683828" cy="2092461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45720" rIns="288000" bIns="45720" rtlCol="0" anchor="t"/>
          <a:lstStyle/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sz="1400">
              <a:solidFill>
                <a:srgbClr val="3B3B3B"/>
              </a:solidFill>
              <a:ea typeface="맑은 고딕"/>
            </a:endParaRPr>
          </a:p>
          <a:p>
            <a:endParaRPr lang="en-US" sz="1400">
              <a:solidFill>
                <a:srgbClr val="3B3B3B"/>
              </a:solidFill>
              <a:latin typeface="맑은 고딕"/>
              <a:ea typeface="맑은 고딕"/>
            </a:endParaRPr>
          </a:p>
          <a:p>
            <a:endParaRPr lang="en-US" sz="1400" b="0">
              <a:solidFill>
                <a:srgbClr val="3B3B3B"/>
              </a:solidFill>
              <a:effectLst/>
              <a:latin typeface="맑은 고딕"/>
              <a:ea typeface="맑은 고딕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6B067-2A97-7DB2-17C8-7FB79D280918}"/>
              </a:ext>
            </a:extLst>
          </p:cNvPr>
          <p:cNvSpPr txBox="1"/>
          <p:nvPr/>
        </p:nvSpPr>
        <p:spPr>
          <a:xfrm>
            <a:off x="2751918" y="101776"/>
            <a:ext cx="66857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◆ 함수 2 - 필요한 자료 추출</a:t>
            </a:r>
            <a:endParaRPr lang="en-US" sz="2000" b="1">
              <a:ea typeface="맑은 고딕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F8D331-E93F-28FC-2765-9CB25E4BFF04}"/>
              </a:ext>
            </a:extLst>
          </p:cNvPr>
          <p:cNvGrpSpPr/>
          <p:nvPr/>
        </p:nvGrpSpPr>
        <p:grpSpPr>
          <a:xfrm>
            <a:off x="3168626" y="894824"/>
            <a:ext cx="5851322" cy="1856396"/>
            <a:chOff x="4991450" y="894824"/>
            <a:chExt cx="5851322" cy="18563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7A6151-7562-1FC8-D4FE-A35D77BAE7EB}"/>
                </a:ext>
              </a:extLst>
            </p:cNvPr>
            <p:cNvSpPr/>
            <p:nvPr/>
          </p:nvSpPr>
          <p:spPr>
            <a:xfrm>
              <a:off x="4991450" y="894824"/>
              <a:ext cx="5851322" cy="37051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374707-9C01-5A40-6AEF-13AF189F3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28" t="92834" r="-105" b="1846"/>
            <a:stretch/>
          </p:blipFill>
          <p:spPr>
            <a:xfrm>
              <a:off x="5745475" y="2450052"/>
              <a:ext cx="3921542" cy="30116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90B7BA-9D77-7DF4-49C0-FE599C1E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29" y="3501835"/>
            <a:ext cx="4931417" cy="2671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7E67F7-91DE-8F67-00DA-8A36C3998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355" y="3144781"/>
            <a:ext cx="6680871" cy="288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77326-A2A8-6DD8-3DA1-761CDE197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14" y="554765"/>
            <a:ext cx="6690133" cy="25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7725-C9C4-861B-5E40-19D639467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>
            <a:extLst>
              <a:ext uri="{FF2B5EF4-FFF2-40B4-BE49-F238E27FC236}">
                <a16:creationId xmlns:a16="http://schemas.microsoft.com/office/drawing/2014/main" id="{43191A2A-EFE8-63D3-00D6-3830CF006409}"/>
              </a:ext>
            </a:extLst>
          </p:cNvPr>
          <p:cNvSpPr/>
          <p:nvPr/>
        </p:nvSpPr>
        <p:spPr>
          <a:xfrm>
            <a:off x="2755525" y="0"/>
            <a:ext cx="6683828" cy="2092461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45720" rIns="288000" bIns="45720" rtlCol="0" anchor="t"/>
          <a:lstStyle/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sz="1400">
              <a:solidFill>
                <a:srgbClr val="3B3B3B"/>
              </a:solidFill>
              <a:ea typeface="맑은 고딕"/>
            </a:endParaRPr>
          </a:p>
          <a:p>
            <a:endParaRPr lang="en-US" sz="1400">
              <a:solidFill>
                <a:srgbClr val="3B3B3B"/>
              </a:solidFill>
              <a:latin typeface="맑은 고딕"/>
              <a:ea typeface="맑은 고딕"/>
            </a:endParaRPr>
          </a:p>
          <a:p>
            <a:endParaRPr lang="en-US" sz="1400" b="0">
              <a:solidFill>
                <a:srgbClr val="3B3B3B"/>
              </a:solidFill>
              <a:effectLst/>
              <a:latin typeface="맑은 고딕"/>
              <a:ea typeface="맑은 고딕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AF0EBF-5584-5EF9-A29B-A48DC929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0" r="-159" b="-99"/>
          <a:stretch/>
        </p:blipFill>
        <p:spPr>
          <a:xfrm>
            <a:off x="3137932" y="672352"/>
            <a:ext cx="5925147" cy="5998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BAFA7-E766-056C-9ADE-B73072F8796D}"/>
              </a:ext>
            </a:extLst>
          </p:cNvPr>
          <p:cNvSpPr txBox="1"/>
          <p:nvPr/>
        </p:nvSpPr>
        <p:spPr>
          <a:xfrm>
            <a:off x="2751918" y="101776"/>
            <a:ext cx="66857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◆ 함수 3 - 막대그래프 출력</a:t>
            </a:r>
            <a:endParaRPr lang="en-US" sz="20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454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626FC-0C8E-F317-9FB2-D1A811B9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>
            <a:extLst>
              <a:ext uri="{FF2B5EF4-FFF2-40B4-BE49-F238E27FC236}">
                <a16:creationId xmlns:a16="http://schemas.microsoft.com/office/drawing/2014/main" id="{6BB159F4-E1F9-06C5-0639-C7D9C2F1F3B1}"/>
              </a:ext>
            </a:extLst>
          </p:cNvPr>
          <p:cNvSpPr/>
          <p:nvPr/>
        </p:nvSpPr>
        <p:spPr>
          <a:xfrm>
            <a:off x="2710702" y="-74706"/>
            <a:ext cx="6683828" cy="2092461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45720" rIns="288000" bIns="45720" rtlCol="0" anchor="t"/>
          <a:lstStyle/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sz="1400">
              <a:solidFill>
                <a:srgbClr val="3B3B3B"/>
              </a:solidFill>
              <a:ea typeface="맑은 고딕"/>
            </a:endParaRPr>
          </a:p>
          <a:p>
            <a:endParaRPr lang="en-US" sz="1400">
              <a:solidFill>
                <a:srgbClr val="3B3B3B"/>
              </a:solidFill>
              <a:latin typeface="맑은 고딕"/>
              <a:ea typeface="맑은 고딕"/>
            </a:endParaRPr>
          </a:p>
          <a:p>
            <a:endParaRPr lang="en-US" sz="1400" b="0">
              <a:solidFill>
                <a:srgbClr val="3B3B3B"/>
              </a:solidFill>
              <a:effectLst/>
              <a:latin typeface="맑은 고딕"/>
              <a:ea typeface="맑은 고딕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  <a:ea typeface="맑은 고딕" panose="020B0503020000020004" pitchFamily="34" charset="-127"/>
              <a:cs typeface="+mn-lt"/>
            </a:endParaRPr>
          </a:p>
          <a:p>
            <a:endParaRPr lang="en-US" altLang="ko-KR" sz="1400" b="0">
              <a:solidFill>
                <a:srgbClr val="3B3B3B"/>
              </a:solidFill>
              <a:effectLst/>
              <a:latin typeface="d2 Coding"/>
            </a:endParaRPr>
          </a:p>
          <a:p>
            <a:endParaRPr lang="en-US" altLang="ko-KR" sz="1400">
              <a:solidFill>
                <a:srgbClr val="3B3B3B"/>
              </a:solidFill>
              <a:latin typeface="d2 Coding"/>
            </a:endParaRPr>
          </a:p>
          <a:p>
            <a:endParaRPr lang="en-US" altLang="ko-KR" sz="1400">
              <a:solidFill>
                <a:srgbClr val="CCCCCC"/>
              </a:solidFill>
              <a:latin typeface="d2 Coding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D5D05-BBB1-581B-00E2-548C5642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39" y="845573"/>
            <a:ext cx="3968149" cy="2823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52557-6FC0-BFAD-E016-8A3F90CB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63" y="3836072"/>
            <a:ext cx="4124003" cy="29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출처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95E795-186A-731F-4068-76BC4383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31" y="296118"/>
            <a:ext cx="4431604" cy="62657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49690C-0E58-7A0C-79DB-86E62B10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13" y="7211631"/>
            <a:ext cx="480923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9756B-557E-1D16-0FED-8E30EC70419C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4630C3-DE2B-0714-F508-3C89BBB0004B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94FE95-B5C5-F040-A1E2-E7E9B71EB3D4}"/>
              </a:ext>
            </a:extLst>
          </p:cNvPr>
          <p:cNvSpPr txBox="1"/>
          <p:nvPr/>
        </p:nvSpPr>
        <p:spPr>
          <a:xfrm>
            <a:off x="1428749" y="1781175"/>
            <a:ext cx="34575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2022년 </a:t>
            </a:r>
            <a:r>
              <a:rPr lang="en-US" altLang="ko-KR" err="1">
                <a:ea typeface="맑은 고딕"/>
              </a:rPr>
              <a:t>사이버폭력실태조사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조사주기</a:t>
            </a:r>
            <a:r>
              <a:rPr lang="en-US" altLang="ko-KR">
                <a:ea typeface="맑은 고딕"/>
              </a:rPr>
              <a:t> : 1년</a:t>
            </a:r>
          </a:p>
        </p:txBody>
      </p:sp>
    </p:spTree>
    <p:extLst>
      <p:ext uri="{BB962C8B-B14F-4D97-AF65-F5344CB8AC3E}">
        <p14:creationId xmlns:p14="http://schemas.microsoft.com/office/powerpoint/2010/main" val="170995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440C-08C7-BEFE-3285-6B36B30A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60A8A-4177-7E8F-D66D-E987EF733528}"/>
              </a:ext>
            </a:extLst>
          </p:cNvPr>
          <p:cNvSpPr txBox="1"/>
          <p:nvPr/>
        </p:nvSpPr>
        <p:spPr>
          <a:xfrm>
            <a:off x="279154" y="333364"/>
            <a:ext cx="4108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 가해 </a:t>
            </a:r>
            <a:r>
              <a:rPr lang="ko-KR" altLang="en-US" sz="2400" b="1" err="1">
                <a:ea typeface="맑은 고딕"/>
              </a:rPr>
              <a:t>경험율</a:t>
            </a:r>
            <a:r>
              <a:rPr lang="ko-KR" altLang="en-US" sz="2400" b="1">
                <a:ea typeface="맑은 고딕"/>
              </a:rPr>
              <a:t>  </a:t>
            </a:r>
            <a:endParaRPr lang="en-US" sz="2400" b="1">
              <a:ea typeface="맑은 고딕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AB703-6A51-303B-EC8D-E68F0167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99" y="1466318"/>
            <a:ext cx="5797347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EE87A-E46F-DAC7-C995-3BA7E2DD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0" y="1549626"/>
            <a:ext cx="5836754" cy="41148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A3E0E55-401D-3BD1-2AAD-1E1E7478B9C0}"/>
              </a:ext>
            </a:extLst>
          </p:cNvPr>
          <p:cNvSpPr/>
          <p:nvPr/>
        </p:nvSpPr>
        <p:spPr>
          <a:xfrm>
            <a:off x="104861" y="4795705"/>
            <a:ext cx="5893266" cy="44741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2688C34-DD10-BA6B-D3F0-B2F9B49CF634}"/>
              </a:ext>
            </a:extLst>
          </p:cNvPr>
          <p:cNvSpPr/>
          <p:nvPr/>
        </p:nvSpPr>
        <p:spPr>
          <a:xfrm>
            <a:off x="6047062" y="4795704"/>
            <a:ext cx="5893266" cy="44741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82C6D96-056D-1755-98AF-3B1E06AC72F7}"/>
              </a:ext>
            </a:extLst>
          </p:cNvPr>
          <p:cNvSpPr/>
          <p:nvPr/>
        </p:nvSpPr>
        <p:spPr>
          <a:xfrm>
            <a:off x="4334310" y="2789338"/>
            <a:ext cx="1621872" cy="230698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C809650-1C45-F46C-B965-10395A515D43}"/>
              </a:ext>
            </a:extLst>
          </p:cNvPr>
          <p:cNvSpPr/>
          <p:nvPr/>
        </p:nvSpPr>
        <p:spPr>
          <a:xfrm>
            <a:off x="10758878" y="2216089"/>
            <a:ext cx="1125524" cy="209726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BFAF8EA-1A1E-DA2A-3759-ED5B0E01406C}"/>
              </a:ext>
            </a:extLst>
          </p:cNvPr>
          <p:cNvSpPr/>
          <p:nvPr/>
        </p:nvSpPr>
        <p:spPr>
          <a:xfrm>
            <a:off x="10723923" y="3313650"/>
            <a:ext cx="1160478" cy="27963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5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BAAE-6B09-988D-CF31-C94C2752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17994-B06A-4826-58DB-E41EEACD0599}"/>
              </a:ext>
            </a:extLst>
          </p:cNvPr>
          <p:cNvSpPr txBox="1"/>
          <p:nvPr/>
        </p:nvSpPr>
        <p:spPr>
          <a:xfrm>
            <a:off x="271683" y="333364"/>
            <a:ext cx="4108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 </a:t>
            </a:r>
            <a:r>
              <a:rPr lang="ko-KR" sz="2400" b="1">
                <a:ea typeface="+mn-lt"/>
                <a:cs typeface="+mn-lt"/>
              </a:rPr>
              <a:t>가해 동기</a:t>
            </a:r>
            <a:endParaRPr lang="en-US" sz="2400" b="1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CFB11-8CEF-02D3-A785-D5BA21EA1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30" y="1339831"/>
            <a:ext cx="6088529" cy="3812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42366-13DF-4E8B-4CAE-9F95E372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8" y="1391869"/>
            <a:ext cx="6006353" cy="3702449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1C893CF-4C78-69E9-FC10-29CE9DCF7FB1}"/>
              </a:ext>
            </a:extLst>
          </p:cNvPr>
          <p:cNvSpPr/>
          <p:nvPr/>
        </p:nvSpPr>
        <p:spPr>
          <a:xfrm>
            <a:off x="4565008" y="3481429"/>
            <a:ext cx="1454092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6739807-E524-6F3F-D131-E96E8FEAB741}"/>
              </a:ext>
            </a:extLst>
          </p:cNvPr>
          <p:cNvSpPr/>
          <p:nvPr/>
        </p:nvSpPr>
        <p:spPr>
          <a:xfrm>
            <a:off x="4606953" y="4453154"/>
            <a:ext cx="1454092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72CCF-CE48-B1FD-FAB7-5FA63C0DDBF2}"/>
              </a:ext>
            </a:extLst>
          </p:cNvPr>
          <p:cNvSpPr/>
          <p:nvPr/>
        </p:nvSpPr>
        <p:spPr>
          <a:xfrm>
            <a:off x="150303" y="2663505"/>
            <a:ext cx="5914238" cy="100667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DE94B5-0226-4E2F-6C25-C59A7049FFA9}"/>
              </a:ext>
            </a:extLst>
          </p:cNvPr>
          <p:cNvSpPr/>
          <p:nvPr/>
        </p:nvSpPr>
        <p:spPr>
          <a:xfrm>
            <a:off x="6183385" y="2698459"/>
            <a:ext cx="5921228" cy="97172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62459E5-2B34-54EF-FBE2-5C2928DA41E4}"/>
              </a:ext>
            </a:extLst>
          </p:cNvPr>
          <p:cNvSpPr/>
          <p:nvPr/>
        </p:nvSpPr>
        <p:spPr>
          <a:xfrm>
            <a:off x="11052494" y="2376878"/>
            <a:ext cx="1055615" cy="167781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20C68FD-D3FF-0C88-51F9-52F3B63649D1}"/>
              </a:ext>
            </a:extLst>
          </p:cNvPr>
          <p:cNvSpPr/>
          <p:nvPr/>
        </p:nvSpPr>
        <p:spPr>
          <a:xfrm>
            <a:off x="11052494" y="2544658"/>
            <a:ext cx="1055615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9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1A173-BFA4-D123-715E-CE5F44710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39A3A-F887-07BC-52BF-8473DB40643F}"/>
              </a:ext>
            </a:extLst>
          </p:cNvPr>
          <p:cNvSpPr txBox="1"/>
          <p:nvPr/>
        </p:nvSpPr>
        <p:spPr>
          <a:xfrm>
            <a:off x="271683" y="333364"/>
            <a:ext cx="4108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 </a:t>
            </a:r>
            <a:r>
              <a:rPr lang="ko-KR" sz="2400" b="1">
                <a:ea typeface="+mn-lt"/>
                <a:cs typeface="+mn-lt"/>
              </a:rPr>
              <a:t>가해 대상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D6C28-36AC-D2CD-8F97-816B2D67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36" y="1491637"/>
            <a:ext cx="5789706" cy="3844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49377-39D4-9FBD-2828-E2242AD6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0" y="1582347"/>
            <a:ext cx="5827059" cy="375504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0C43B8FE-5372-DD49-8CD2-82BE263285AC}"/>
              </a:ext>
            </a:extLst>
          </p:cNvPr>
          <p:cNvSpPr/>
          <p:nvPr/>
        </p:nvSpPr>
        <p:spPr>
          <a:xfrm>
            <a:off x="4508601" y="2045842"/>
            <a:ext cx="1454092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D6774225-E449-28FF-24A7-0A5F36B86D8A}"/>
              </a:ext>
            </a:extLst>
          </p:cNvPr>
          <p:cNvSpPr/>
          <p:nvPr/>
        </p:nvSpPr>
        <p:spPr>
          <a:xfrm>
            <a:off x="10737426" y="2877751"/>
            <a:ext cx="1034643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A8F89-4D26-C266-7F35-61BD91072D34}"/>
              </a:ext>
            </a:extLst>
          </p:cNvPr>
          <p:cNvSpPr/>
          <p:nvPr/>
        </p:nvSpPr>
        <p:spPr>
          <a:xfrm>
            <a:off x="646171" y="3611788"/>
            <a:ext cx="5354972" cy="4194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F25B0-0F97-6C15-1601-2BB1FF2AC1EC}"/>
              </a:ext>
            </a:extLst>
          </p:cNvPr>
          <p:cNvSpPr/>
          <p:nvPr/>
        </p:nvSpPr>
        <p:spPr>
          <a:xfrm>
            <a:off x="6462537" y="3611787"/>
            <a:ext cx="5354972" cy="4194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8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161C-C89D-23B5-5191-390B8314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979284-1DC1-C3BB-7518-C89C9C92656C}"/>
              </a:ext>
            </a:extLst>
          </p:cNvPr>
          <p:cNvSpPr txBox="1"/>
          <p:nvPr/>
        </p:nvSpPr>
        <p:spPr>
          <a:xfrm>
            <a:off x="271683" y="333364"/>
            <a:ext cx="92182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 </a:t>
            </a:r>
            <a:r>
              <a:rPr lang="ko-KR" sz="2400" b="1">
                <a:ea typeface="+mn-lt"/>
                <a:cs typeface="+mn-lt"/>
              </a:rPr>
              <a:t>가해 후 심리 상태 </a:t>
            </a:r>
            <a:r>
              <a:rPr lang="en-US" altLang="ko-KR" sz="2400" b="1">
                <a:ea typeface="+mn-lt"/>
                <a:cs typeface="+mn-lt"/>
              </a:rPr>
              <a:t>-</a:t>
            </a:r>
            <a:r>
              <a:rPr lang="ko-KR" sz="2400" b="1">
                <a:ea typeface="+mn-lt"/>
                <a:cs typeface="+mn-lt"/>
              </a:rPr>
              <a:t> 응답 1</a:t>
            </a:r>
            <a:r>
              <a:rPr lang="en-US" altLang="ko-KR" sz="2400" b="1">
                <a:ea typeface="+mn-lt"/>
                <a:cs typeface="+mn-lt"/>
              </a:rPr>
              <a:t>)</a:t>
            </a:r>
            <a:r>
              <a:rPr lang="ko-KR" sz="2400" b="1">
                <a:ea typeface="+mn-lt"/>
                <a:cs typeface="+mn-lt"/>
              </a:rPr>
              <a:t> </a:t>
            </a:r>
            <a:r>
              <a:rPr lang="ko-KR" altLang="en-US" sz="2400" b="1">
                <a:ea typeface="+mn-lt"/>
                <a:cs typeface="+mn-lt"/>
              </a:rPr>
              <a:t>정당하다 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B00558-2E16-2A2E-E1AE-F634EB8C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24" y="1574334"/>
            <a:ext cx="5739063" cy="411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5C8E90-8AF5-3255-D0ED-107DC3540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8" y="1576082"/>
            <a:ext cx="5794083" cy="4114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00FF08-EDBF-5F17-1C88-688EBDC94C28}"/>
              </a:ext>
            </a:extLst>
          </p:cNvPr>
          <p:cNvSpPr/>
          <p:nvPr/>
        </p:nvSpPr>
        <p:spPr>
          <a:xfrm>
            <a:off x="485382" y="2800852"/>
            <a:ext cx="5354972" cy="67111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21D75E-D1C7-6F6B-BE4B-7CD451A414E9}"/>
              </a:ext>
            </a:extLst>
          </p:cNvPr>
          <p:cNvSpPr/>
          <p:nvPr/>
        </p:nvSpPr>
        <p:spPr>
          <a:xfrm>
            <a:off x="6294758" y="2800851"/>
            <a:ext cx="5452843" cy="67111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772DD1E-F7F5-3971-B201-2C571EC1364D}"/>
              </a:ext>
            </a:extLst>
          </p:cNvPr>
          <p:cNvSpPr/>
          <p:nvPr/>
        </p:nvSpPr>
        <p:spPr>
          <a:xfrm>
            <a:off x="4333830" y="4981989"/>
            <a:ext cx="1454092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23A72E62-42FA-2FB5-8A31-D20072107CA6}"/>
              </a:ext>
            </a:extLst>
          </p:cNvPr>
          <p:cNvSpPr/>
          <p:nvPr/>
        </p:nvSpPr>
        <p:spPr>
          <a:xfrm>
            <a:off x="10611592" y="4765273"/>
            <a:ext cx="1139505" cy="188753"/>
          </a:xfrm>
          <a:prstGeom prst="frame">
            <a:avLst/>
          </a:prstGeom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1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5C48-9755-BA74-C406-7E3EC1A9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62D3A-3574-7436-9C1F-FAC36E56648F}"/>
              </a:ext>
            </a:extLst>
          </p:cNvPr>
          <p:cNvSpPr txBox="1"/>
          <p:nvPr/>
        </p:nvSpPr>
        <p:spPr>
          <a:xfrm>
            <a:off x="271683" y="333364"/>
            <a:ext cx="92182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 </a:t>
            </a:r>
            <a:r>
              <a:rPr lang="ko-KR" sz="2400" b="1">
                <a:ea typeface="+mn-lt"/>
                <a:cs typeface="+mn-lt"/>
              </a:rPr>
              <a:t>가해 후 심리 상태 </a:t>
            </a:r>
            <a:r>
              <a:rPr lang="en-US" altLang="ko-KR" sz="2400" b="1">
                <a:ea typeface="+mn-lt"/>
                <a:cs typeface="+mn-lt"/>
              </a:rPr>
              <a:t>-</a:t>
            </a:r>
            <a:r>
              <a:rPr lang="ko-KR" sz="2400" b="1">
                <a:ea typeface="+mn-lt"/>
                <a:cs typeface="+mn-lt"/>
              </a:rPr>
              <a:t> 응답 </a:t>
            </a:r>
            <a:r>
              <a:rPr lang="en-US" altLang="ko-KR" sz="2400" b="1">
                <a:ea typeface="+mn-lt"/>
                <a:cs typeface="+mn-lt"/>
              </a:rPr>
              <a:t>2)</a:t>
            </a:r>
            <a:r>
              <a:rPr lang="ko-KR" sz="2400" b="1">
                <a:ea typeface="+mn-lt"/>
                <a:cs typeface="+mn-lt"/>
              </a:rPr>
              <a:t> 흥미롭고 </a:t>
            </a:r>
            <a:r>
              <a:rPr lang="ko-KR" altLang="en-US" sz="2400" b="1">
                <a:ea typeface="+mn-lt"/>
                <a:cs typeface="+mn-lt"/>
              </a:rPr>
              <a:t>재미있었음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3A07-1DBB-4FD5-66CB-30A2365A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280"/>
            <a:ext cx="5797177" cy="388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835046-21B9-F590-3A30-6029DAB1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3" y="1604957"/>
            <a:ext cx="5864412" cy="38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4BB7-CA2A-31B7-8374-85E1FD53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007E3D-6046-F54D-56F3-F78E24A18655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성인 - </a:t>
            </a:r>
            <a:r>
              <a:rPr lang="ko-KR" sz="2400" b="1">
                <a:ea typeface="+mn-lt"/>
                <a:cs typeface="+mn-lt"/>
              </a:rPr>
              <a:t>가해 후 심리 상태 </a:t>
            </a:r>
            <a:r>
              <a:rPr lang="en-US" altLang="ko-KR" sz="2400" b="1">
                <a:ea typeface="+mn-lt"/>
                <a:cs typeface="+mn-lt"/>
              </a:rPr>
              <a:t>-</a:t>
            </a:r>
            <a:r>
              <a:rPr lang="ko-KR" sz="2400" b="1">
                <a:ea typeface="+mn-lt"/>
                <a:cs typeface="+mn-lt"/>
              </a:rPr>
              <a:t> 응답 </a:t>
            </a:r>
            <a:r>
              <a:rPr lang="en-US" altLang="ko-KR" sz="2400" b="1">
                <a:ea typeface="+mn-lt"/>
                <a:cs typeface="+mn-lt"/>
              </a:rPr>
              <a:t>3)</a:t>
            </a:r>
            <a:r>
              <a:rPr lang="ko-KR" altLang="en-US" sz="2400" b="1">
                <a:ea typeface="+mn-lt"/>
                <a:cs typeface="+mn-lt"/>
              </a:rPr>
              <a:t> </a:t>
            </a:r>
            <a:r>
              <a:rPr lang="ko-KR" sz="2400" b="1">
                <a:ea typeface="+mn-lt"/>
                <a:cs typeface="+mn-lt"/>
              </a:rPr>
              <a:t>상대방에게 미안하고 후회스러웠음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02DEB-1421-B9BA-8F5B-E6E0BF52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93" y="1371600"/>
            <a:ext cx="5908431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E5838-69BF-CBE7-E323-06D888B3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" y="1597054"/>
            <a:ext cx="5976471" cy="39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5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0487-0613-E8EE-596B-AA28D9952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AF6DD-C309-4014-556F-2B9A322AD275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가해 </a:t>
            </a:r>
            <a:r>
              <a:rPr lang="ko-KR" altLang="en-US" sz="2400" b="1" err="1">
                <a:ea typeface="맑은 고딕"/>
              </a:rPr>
              <a:t>경험율</a:t>
            </a:r>
            <a:endParaRPr lang="ko-KR" sz="2400" b="1" err="1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8319B-2252-533E-D918-29F4F73A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0" y="1371600"/>
            <a:ext cx="580006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1C54-825F-BCFC-D8F0-A217D40B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11" y="1323041"/>
            <a:ext cx="6013389" cy="42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A1C2-5A62-B1BC-9E48-E05A1509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01F647-A992-78F9-6AB6-41B1FC9A221B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가해 동기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D1B5D-C8BC-018C-9E7A-B9FC2328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" y="1713043"/>
            <a:ext cx="5737412" cy="3058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E8BE6-A83C-A809-48B9-FA494413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559" y="1716779"/>
            <a:ext cx="5729941" cy="30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2E12-3DE8-764B-30A1-91BB25563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4A1906-4082-23A7-300C-3BE320CA9DC5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가해 대상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19DBF-EFCB-130C-F21D-531788D1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" y="1573320"/>
            <a:ext cx="5715000" cy="371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B8422-2399-92EF-A20A-EF11DF8D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1457526"/>
            <a:ext cx="6096000" cy="40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6085E-9499-8081-E65E-8617C6CA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440EF1-64BE-90DE-A29D-0E04A0DEBDE1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</a:t>
            </a:r>
            <a:r>
              <a:rPr lang="ko-KR" sz="2400" b="1">
                <a:latin typeface="Malgun Gothic"/>
                <a:ea typeface="Malgun Gothic"/>
              </a:rPr>
              <a:t>가해 후 심리 상태 </a:t>
            </a:r>
            <a:r>
              <a:rPr lang="en-US" altLang="ko-KR" sz="2400" b="1">
                <a:latin typeface="Malgun Gothic"/>
                <a:ea typeface="+mn-lt"/>
              </a:rPr>
              <a:t>-</a:t>
            </a:r>
            <a:r>
              <a:rPr lang="ko-KR" sz="2400" b="1">
                <a:latin typeface="Malgun Gothic"/>
                <a:ea typeface="Malgun Gothic"/>
              </a:rPr>
              <a:t> 응답 1</a:t>
            </a:r>
            <a:r>
              <a:rPr lang="en-US" altLang="ko-KR" sz="2400" b="1">
                <a:latin typeface="Malgun Gothic"/>
                <a:ea typeface="+mn-lt"/>
              </a:rPr>
              <a:t>)</a:t>
            </a:r>
            <a:r>
              <a:rPr lang="ko-KR" sz="2400" b="1">
                <a:latin typeface="Malgun Gothic"/>
                <a:ea typeface="Malgun Gothic"/>
              </a:rPr>
              <a:t> 정당하다</a:t>
            </a:r>
            <a:r>
              <a:rPr lang="ko-KR" altLang="en-US" sz="2400" b="1">
                <a:ea typeface="맑은 고딕"/>
              </a:rPr>
              <a:t> 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93784-AA51-17E0-8465-A3201DBB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" y="1498600"/>
            <a:ext cx="586331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A8463-EC94-073F-DFC9-91AC352F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49" y="1442571"/>
            <a:ext cx="5859211" cy="41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0CA6E-69E5-2B1C-AA11-D83EE4950973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95E795-186A-731F-4068-76BC4383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31" y="-6934360"/>
            <a:ext cx="4431604" cy="62657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7CA6F3-C7C7-7EA5-722E-43E61E3EE2A3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69F027-5556-C7D1-B523-8F5AFFE3832C}"/>
              </a:ext>
            </a:extLst>
          </p:cNvPr>
          <p:cNvGrpSpPr/>
          <p:nvPr/>
        </p:nvGrpSpPr>
        <p:grpSpPr>
          <a:xfrm>
            <a:off x="6009752" y="262196"/>
            <a:ext cx="4121595" cy="6065362"/>
            <a:chOff x="6009752" y="262196"/>
            <a:chExt cx="4121595" cy="60653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B36725-C83F-634F-F1AD-61D2A3338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66" r="7014"/>
            <a:stretch/>
          </p:blipFill>
          <p:spPr>
            <a:xfrm>
              <a:off x="6067424" y="262196"/>
              <a:ext cx="4063923" cy="23299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59880F-BB20-D27B-E504-E22B1B2A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9752" y="2616031"/>
              <a:ext cx="4121595" cy="371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69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B963-E8CD-C607-706F-E21E695F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0BFC8-A7B7-3215-E8DF-3BDD5DB629AE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</a:t>
            </a:r>
            <a:r>
              <a:rPr lang="ko-KR" sz="2400" b="1">
                <a:latin typeface="Malgun Gothic"/>
                <a:ea typeface="Malgun Gothic"/>
              </a:rPr>
              <a:t>가해 후 심리 상태 </a:t>
            </a:r>
            <a:r>
              <a:rPr lang="en-US" sz="2400" b="1">
                <a:latin typeface="Malgun Gothic"/>
                <a:ea typeface="+mn-lt"/>
              </a:rPr>
              <a:t>-</a:t>
            </a:r>
            <a:r>
              <a:rPr lang="ko-KR" sz="2400" b="1">
                <a:latin typeface="Malgun Gothic"/>
                <a:ea typeface="Malgun Gothic"/>
              </a:rPr>
              <a:t> 응답</a:t>
            </a:r>
            <a:r>
              <a:rPr lang="ko-KR" altLang="en-US" sz="2400" b="1">
                <a:latin typeface="Malgun Gothic"/>
                <a:ea typeface="Malgun Gothic"/>
              </a:rPr>
              <a:t> </a:t>
            </a:r>
            <a:r>
              <a:rPr lang="en-US" altLang="ko-KR" sz="2400" b="1">
                <a:ea typeface="+mn-lt"/>
              </a:rPr>
              <a:t>2</a:t>
            </a:r>
            <a:r>
              <a:rPr lang="en-US" sz="2400" b="1">
                <a:latin typeface="Malgun Gothic"/>
                <a:ea typeface="+mn-lt"/>
              </a:rPr>
              <a:t>)</a:t>
            </a:r>
            <a:r>
              <a:rPr lang="ko-KR" sz="2400" b="1">
                <a:latin typeface="Malgun Gothic"/>
                <a:ea typeface="Malgun Gothic"/>
              </a:rPr>
              <a:t> </a:t>
            </a:r>
            <a:r>
              <a:rPr lang="ko-KR" altLang="en-US" sz="2400" b="1">
                <a:latin typeface="Malgun Gothic"/>
                <a:ea typeface="Malgun Gothic"/>
              </a:rPr>
              <a:t>흥미롭고 재미있었음 </a:t>
            </a:r>
            <a:endParaRPr lang="ko-KR" sz="2400">
              <a:latin typeface="Malgun Gothic"/>
              <a:ea typeface="Malgun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F5FD3-4B0C-7F2F-BA31-ADFAFB2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1535953"/>
            <a:ext cx="5395463" cy="378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385BC-6FD7-9205-804A-73264E59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09" y="1644276"/>
            <a:ext cx="5351229" cy="37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1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4EDB-DF7F-44F4-C7AC-61ECDE9F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AC1922-F3D9-2DE3-ABD1-01A130E80D29}"/>
              </a:ext>
            </a:extLst>
          </p:cNvPr>
          <p:cNvSpPr txBox="1"/>
          <p:nvPr/>
        </p:nvSpPr>
        <p:spPr>
          <a:xfrm>
            <a:off x="271683" y="333364"/>
            <a:ext cx="107273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학생 - </a:t>
            </a:r>
            <a:r>
              <a:rPr lang="ko-KR" sz="2400" b="1">
                <a:latin typeface="Malgun Gothic"/>
                <a:ea typeface="Malgun Gothic"/>
              </a:rPr>
              <a:t>가해 후 심리 상태 </a:t>
            </a:r>
            <a:r>
              <a:rPr lang="en-US" sz="2400" b="1">
                <a:latin typeface="Malgun Gothic"/>
                <a:ea typeface="+mn-lt"/>
              </a:rPr>
              <a:t>-</a:t>
            </a:r>
            <a:r>
              <a:rPr lang="ko-KR" sz="2400" b="1">
                <a:latin typeface="Malgun Gothic"/>
                <a:ea typeface="Malgun Gothic"/>
              </a:rPr>
              <a:t> 응답</a:t>
            </a:r>
            <a:r>
              <a:rPr lang="ko-KR" altLang="en-US" sz="2400" b="1">
                <a:latin typeface="Malgun Gothic"/>
                <a:ea typeface="Malgun Gothic"/>
              </a:rPr>
              <a:t> 3</a:t>
            </a:r>
            <a:r>
              <a:rPr lang="en-US" sz="2400" b="1">
                <a:latin typeface="Malgun Gothic"/>
                <a:ea typeface="+mn-lt"/>
              </a:rPr>
              <a:t>)</a:t>
            </a:r>
            <a:r>
              <a:rPr lang="ko-KR" sz="2400" b="1">
                <a:latin typeface="Malgun Gothic"/>
                <a:ea typeface="Malgun Gothic"/>
              </a:rPr>
              <a:t> </a:t>
            </a:r>
            <a:r>
              <a:rPr lang="ko-KR" altLang="en-US" sz="2400" b="1">
                <a:latin typeface="Malgun Gothic"/>
                <a:ea typeface="Malgun Gothic"/>
              </a:rPr>
              <a:t>상대방에게 미안하고 후회스러웠음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AC418-ECDD-37D8-4A18-29D54885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" y="1692835"/>
            <a:ext cx="5591285" cy="3838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399C7-8A6A-246E-8937-3B330A96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29" y="1692869"/>
            <a:ext cx="5617365" cy="39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36CBA-CD3A-1CB5-E118-3A7AACE8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4F47BF-CD04-9CCB-2761-F09CBBB7777E}"/>
              </a:ext>
            </a:extLst>
          </p:cNvPr>
          <p:cNvSpPr txBox="1"/>
          <p:nvPr/>
        </p:nvSpPr>
        <p:spPr>
          <a:xfrm>
            <a:off x="387991" y="447412"/>
            <a:ext cx="101297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ea typeface="맑은 고딕"/>
              </a:rPr>
              <a:t>결론 :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7FD54-1A2D-E246-02AB-510A3D74117C}"/>
              </a:ext>
            </a:extLst>
          </p:cNvPr>
          <p:cNvSpPr txBox="1"/>
          <p:nvPr/>
        </p:nvSpPr>
        <p:spPr>
          <a:xfrm>
            <a:off x="891741" y="1072953"/>
            <a:ext cx="1072735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latin typeface="맑은 고딕"/>
                <a:ea typeface="맑은 고딕"/>
              </a:rPr>
              <a:t>&lt;성인 사이버 폭력 가해자 집단&gt;</a:t>
            </a:r>
          </a:p>
          <a:p>
            <a:endParaRPr lang="ko-KR" altLang="en-US" sz="2000">
              <a:latin typeface="맑은 고딕"/>
              <a:ea typeface="맑은 고딕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atin typeface="맑은 고딕"/>
                <a:ea typeface="맑은 고딕"/>
              </a:rPr>
              <a:t>성인 무직 집단의 가해 경험율이 사무직에 이어 두번째로 높았음.</a:t>
            </a:r>
            <a:endParaRPr lang="ko-KR" altLang="en-US" sz="2000">
              <a:ea typeface="맑은 고딕"/>
            </a:endParaRPr>
          </a:p>
          <a:p>
            <a:pPr marL="342900" indent="-342900">
              <a:buFont typeface="Calibri"/>
              <a:buChar char="-"/>
            </a:pPr>
            <a:endParaRPr lang="ko-KR" altLang="en-US" sz="2000">
              <a:latin typeface="맑은 고딕"/>
              <a:ea typeface="맑은 고딕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atin typeface="맑은 고딕"/>
                <a:ea typeface="맑은 고딕"/>
              </a:rPr>
              <a:t>그러나 </a:t>
            </a:r>
            <a:r>
              <a:rPr lang="ko-KR" sz="2000">
                <a:ea typeface="+mn-lt"/>
                <a:cs typeface="+mn-lt"/>
              </a:rPr>
              <a:t>월 평균 가구 소득이 중산층인 집단의 사이버 폭력 가해 경험율이 더 </a:t>
            </a:r>
            <a:r>
              <a:rPr lang="ko-KR" altLang="en-US" sz="2000">
                <a:ea typeface="+mn-lt"/>
                <a:cs typeface="+mn-lt"/>
              </a:rPr>
              <a:t>높았음.</a:t>
            </a:r>
            <a:endParaRPr lang="ko-KR" sz="2000">
              <a:ea typeface="+mn-lt"/>
              <a:cs typeface="+mn-lt"/>
            </a:endParaRPr>
          </a:p>
          <a:p>
            <a:endParaRPr lang="ko-KR" altLang="en-US" sz="2000">
              <a:ea typeface="+mn-lt"/>
              <a:cs typeface="+mn-lt"/>
            </a:endParaRPr>
          </a:p>
          <a:p>
            <a:r>
              <a:rPr lang="en-US" altLang="ko-KR" sz="2000">
                <a:ea typeface="+mn-lt"/>
                <a:cs typeface="+mn-lt"/>
              </a:rPr>
              <a:t>=&gt;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sz="2000" b="1">
                <a:ea typeface="+mn-lt"/>
                <a:cs typeface="+mn-lt"/>
              </a:rPr>
              <a:t>소득, 직업군과 사이버폭력 가해와의 상관 관계가 높지 </a:t>
            </a:r>
            <a:r>
              <a:rPr lang="ko-KR" altLang="en-US" sz="2000" b="1">
                <a:ea typeface="+mn-lt"/>
                <a:cs typeface="+mn-lt"/>
              </a:rPr>
              <a:t>않다.</a:t>
            </a:r>
            <a:endParaRPr lang="ko-KR" altLang="en-US" sz="2000" b="1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4BA5F-F5F2-342C-4ACB-1E813EA4C11A}"/>
              </a:ext>
            </a:extLst>
          </p:cNvPr>
          <p:cNvSpPr txBox="1"/>
          <p:nvPr/>
        </p:nvSpPr>
        <p:spPr>
          <a:xfrm>
            <a:off x="889342" y="3891214"/>
            <a:ext cx="10727352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+mn-lt"/>
                <a:cs typeface="+mn-lt"/>
              </a:rPr>
              <a:t>&lt;학생 사이버 폭력 가해자 집단&gt;</a:t>
            </a:r>
          </a:p>
          <a:p>
            <a:endParaRPr lang="ko-KR" altLang="en-US" sz="240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ko-KR" sz="2000">
                <a:ea typeface="+mn-lt"/>
                <a:cs typeface="+mn-lt"/>
              </a:rPr>
              <a:t>가해 후 심리 상태 자료를 보면 성인 가해자에 비해 대체로 자신의 잘못을 인식하고 있다</a:t>
            </a:r>
            <a:r>
              <a:rPr lang="ko-KR" altLang="en-US" sz="2000">
                <a:latin typeface="맑은 고딕"/>
                <a:ea typeface="맑은 고딕"/>
              </a:rPr>
              <a:t>.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ea typeface="맑은 고딕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ea typeface="맑은 고딕"/>
              </a:rPr>
              <a:t>각 항목별 가해 경험율에 큰 차이가 없음.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=&gt; </a:t>
            </a:r>
            <a:r>
              <a:rPr lang="ko-KR" altLang="en-US" sz="2000" b="1">
                <a:ea typeface="맑은 고딕"/>
              </a:rPr>
              <a:t>학업 성적 및 가정 형편은 사이버폭력 가해와의 상관 관계가 높지 않다. </a:t>
            </a:r>
          </a:p>
        </p:txBody>
      </p:sp>
    </p:spTree>
    <p:extLst>
      <p:ext uri="{BB962C8B-B14F-4D97-AF65-F5344CB8AC3E}">
        <p14:creationId xmlns:p14="http://schemas.microsoft.com/office/powerpoint/2010/main" val="73351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소영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9850" y="370456"/>
            <a:ext cx="5396071" cy="130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000"/>
              <a:t>당신에게 </a:t>
            </a:r>
            <a:r>
              <a:rPr lang="ko-KR" altLang="en-US" sz="2000" i="1" u="sng">
                <a:solidFill>
                  <a:srgbClr val="FF0000"/>
                </a:solidFill>
              </a:rPr>
              <a:t>가장 두려운</a:t>
            </a:r>
            <a:r>
              <a:rPr lang="ko-KR" altLang="en-US" sz="2000"/>
              <a:t> 사이버 폭력 유형은 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000"/>
              <a:t>무엇인가요</a:t>
            </a:r>
            <a:r>
              <a:rPr lang="en-US" altLang="ko-KR" sz="2000"/>
              <a:t>?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72869" y="2300157"/>
            <a:ext cx="2737759" cy="3129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언어폭력</a:t>
            </a:r>
          </a:p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명예훼손</a:t>
            </a:r>
          </a:p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스토킹</a:t>
            </a:r>
          </a:p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신상정보유출</a:t>
            </a:r>
          </a:p>
        </p:txBody>
      </p:sp>
      <p:sp>
        <p:nvSpPr>
          <p:cNvPr id="21" name="TextBox 3"/>
          <p:cNvSpPr txBox="1"/>
          <p:nvPr/>
        </p:nvSpPr>
        <p:spPr>
          <a:xfrm>
            <a:off x="6437883" y="2296456"/>
            <a:ext cx="2424498" cy="313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성폭력</a:t>
            </a:r>
          </a:p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따돌림</a:t>
            </a:r>
          </a:p>
          <a:p>
            <a:pPr lvl="0">
              <a:lnSpc>
                <a:spcPct val="250000"/>
              </a:lnSpc>
              <a:defRPr/>
            </a:pPr>
            <a:r>
              <a:rPr lang="ko-KR" altLang="en-US" sz="2000"/>
              <a:t>사이버 갈취</a:t>
            </a:r>
          </a:p>
          <a:p>
            <a:pPr marL="0" lvl="0" indent="0">
              <a:lnSpc>
                <a:spcPct val="250000"/>
              </a:lnSpc>
              <a:buNone/>
              <a:defRPr/>
            </a:pPr>
            <a:r>
              <a:rPr lang="ko-KR" altLang="en-US" sz="2000"/>
              <a:t>사이버 강요</a:t>
            </a:r>
          </a:p>
        </p:txBody>
      </p:sp>
    </p:spTree>
    <p:extLst>
      <p:ext uri="{BB962C8B-B14F-4D97-AF65-F5344CB8AC3E}">
        <p14:creationId xmlns:p14="http://schemas.microsoft.com/office/powerpoint/2010/main" val="3813591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271188" y="57344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53562">
            <a:off x="-1808233" y="3607283"/>
            <a:ext cx="4950949" cy="640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성인에게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077" y="109279"/>
            <a:ext cx="1872154" cy="361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전처리 및 분석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7035" y="69850"/>
            <a:ext cx="5532646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5B2C1D-6E94-8AAE-0DF7-6DA51B75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83" y="874889"/>
            <a:ext cx="4688174" cy="4114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08437" y="495478"/>
            <a:ext cx="4978288" cy="64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성인에게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3360" t="10300" r="4720" b="6090"/>
          <a:stretch>
            <a:fillRect/>
          </a:stretch>
        </p:blipFill>
        <p:spPr>
          <a:xfrm>
            <a:off x="59147" y="1402973"/>
            <a:ext cx="12094753" cy="32954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28545" y="715066"/>
            <a:ext cx="1421510" cy="48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18510" y="4924322"/>
            <a:ext cx="473054" cy="15875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0274" y="5026742"/>
            <a:ext cx="3103305" cy="72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600"/>
              <a:t>남성 </a:t>
            </a:r>
            <a:r>
              <a:rPr lang="en-US" altLang="ko-KR" sz="1600"/>
              <a:t>-</a:t>
            </a:r>
            <a:r>
              <a:rPr lang="ko-KR" altLang="en-US" sz="1600"/>
              <a:t>  신상정보유출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600"/>
              <a:t>여성 </a:t>
            </a:r>
            <a:r>
              <a:rPr lang="en-US" altLang="ko-KR" sz="1600"/>
              <a:t>-</a:t>
            </a:r>
            <a:r>
              <a:rPr lang="ko-KR" altLang="en-US" sz="1600"/>
              <a:t> 사이버명예훼손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4218" y="5094564"/>
            <a:ext cx="2570724" cy="723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600"/>
              <a:t>대졸 이상 </a:t>
            </a:r>
            <a:r>
              <a:rPr lang="en-US" altLang="ko-KR" sz="1600"/>
              <a:t>-</a:t>
            </a:r>
            <a:r>
              <a:rPr lang="ko-KR" altLang="en-US" sz="1600"/>
              <a:t> 신상정보유출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600"/>
              <a:t>그 외 </a:t>
            </a:r>
            <a:r>
              <a:rPr lang="en-US" altLang="ko-KR" sz="1600"/>
              <a:t>-</a:t>
            </a:r>
            <a:r>
              <a:rPr lang="ko-KR" altLang="en-US" sz="1600"/>
              <a:t> 사이버명예훼손</a:t>
            </a:r>
          </a:p>
        </p:txBody>
      </p:sp>
      <p:sp>
        <p:nvSpPr>
          <p:cNvPr id="31" name="화살표: 오각형 30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11484" y="4893597"/>
            <a:ext cx="3308145" cy="90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30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40</a:t>
            </a:r>
            <a:r>
              <a:rPr lang="ko-KR" altLang="en-US"/>
              <a:t>대 </a:t>
            </a:r>
            <a:r>
              <a:rPr lang="en-US" altLang="ko-KR"/>
              <a:t>-</a:t>
            </a:r>
            <a:r>
              <a:rPr lang="ko-KR" altLang="en-US"/>
              <a:t> 신상정보유출</a:t>
            </a:r>
          </a:p>
          <a:p>
            <a:pPr>
              <a:defRPr/>
            </a:pPr>
            <a:r>
              <a:rPr lang="en-US" altLang="ko-KR"/>
              <a:t>50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60</a:t>
            </a:r>
            <a:r>
              <a:rPr lang="ko-KR" altLang="en-US"/>
              <a:t>대 </a:t>
            </a:r>
            <a:r>
              <a:rPr lang="en-US" altLang="ko-KR"/>
              <a:t>-</a:t>
            </a:r>
            <a:r>
              <a:rPr lang="ko-KR" altLang="en-US"/>
              <a:t> 사이버 명예훼손</a:t>
            </a:r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2262" y="574854"/>
            <a:ext cx="4978288" cy="64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성인에게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8545" y="715066"/>
            <a:ext cx="1421510" cy="48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18510" y="4924322"/>
            <a:ext cx="473054" cy="15875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0274" y="5026742"/>
            <a:ext cx="3390078" cy="166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600"/>
              <a:t>전문관리, 농어업, 주부 =&gt; 사이버명예훼손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600"/>
              <a:t>#사무, 기능노무, 학생, 무직 =&gt; 신상정보유출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600"/>
              <a:t>#서비스판매 =&gt; 사이버성폭력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78414" y="5064943"/>
            <a:ext cx="2570724" cy="166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600"/>
              <a:t># 1시간 미만, 1~2시간 =&gt; 사이버 명예훼손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600"/>
              <a:t># 2~3시간, 3~5시간, 5시간 이상 =&gt; 신상정보 유출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769" y="1661815"/>
            <a:ext cx="11300460" cy="306323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53986" y="5083892"/>
            <a:ext cx="2570724" cy="1353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600"/>
              <a:t># 대도시 =&gt; 신상정보유출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600"/>
              <a:t># 중소도시, 읍면지역 =&gt; 사이버명예훼손</a:t>
            </a:r>
          </a:p>
        </p:txBody>
      </p:sp>
      <p:sp>
        <p:nvSpPr>
          <p:cNvPr id="32" name="화살표: 오각형 31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</p:spTree>
    <p:extLst>
      <p:ext uri="{BB962C8B-B14F-4D97-AF65-F5344CB8AC3E}">
        <p14:creationId xmlns:p14="http://schemas.microsoft.com/office/powerpoint/2010/main" val="3458306531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2262" y="574854"/>
            <a:ext cx="4978288" cy="64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성인에게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8545" y="715066"/>
            <a:ext cx="1421510" cy="48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18510" y="4924322"/>
            <a:ext cx="473054" cy="15875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0274" y="5026742"/>
            <a:ext cx="2570724" cy="72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600"/>
              <a:t>경험유무와 상관없이 신상정보유출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815" y="1396048"/>
            <a:ext cx="4334067" cy="3510279"/>
          </a:xfrm>
          <a:prstGeom prst="rect">
            <a:avLst/>
          </a:prstGeom>
        </p:spPr>
      </p:pic>
      <p:sp>
        <p:nvSpPr>
          <p:cNvPr id="33" name="화살표: 오각형 32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</p:spTree>
    <p:extLst>
      <p:ext uri="{BB962C8B-B14F-4D97-AF65-F5344CB8AC3E}">
        <p14:creationId xmlns:p14="http://schemas.microsoft.com/office/powerpoint/2010/main" val="1590225254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소영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승연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학생에게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643" y="1824851"/>
            <a:ext cx="11918713" cy="32082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99471" y="812362"/>
            <a:ext cx="1181591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2895" y="5374968"/>
            <a:ext cx="2550242" cy="642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#성별에 상관없이 사이버명예훼손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89318" y="5256068"/>
            <a:ext cx="3203864" cy="63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#사이버명예훼손이 모두 두려움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74182" y="5411932"/>
            <a:ext cx="3480954" cy="35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사이버명예훼손이 모두 두려움</a:t>
            </a:r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학생에게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9471" y="812362"/>
            <a:ext cx="1181591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884" y="1882006"/>
            <a:ext cx="11888231" cy="30939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0045" y="5437908"/>
            <a:ext cx="3099954" cy="63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사이버명예훼손이 모두 두려움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26081" y="5590308"/>
            <a:ext cx="3099954" cy="63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사이버명예훼손이 모두 두려움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70717" y="5347852"/>
            <a:ext cx="3099954" cy="63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사이버명예훼손이 모두 두려움</a:t>
            </a:r>
          </a:p>
        </p:txBody>
      </p:sp>
    </p:spTree>
    <p:extLst>
      <p:ext uri="{BB962C8B-B14F-4D97-AF65-F5344CB8AC3E}">
        <p14:creationId xmlns:p14="http://schemas.microsoft.com/office/powerpoint/2010/main" val="129328360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0CA6E-69E5-2B1C-AA11-D83EE4950973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7CA6F3-C7C7-7EA5-722E-43E61E3EE2A3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BB1FE-CA22-4A7A-EE80-E61FCAB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17" y="641649"/>
            <a:ext cx="4548221" cy="3162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63E9D-97D5-DE6D-86D4-3F8FA9B0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17" y="3841150"/>
            <a:ext cx="4581558" cy="24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학생에게 물었다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무엇이 가장 두려운 사이버 폭력 유형인가요</a:t>
            </a:r>
            <a:r>
              <a:rPr lang="en-US" altLang="ko-KR"/>
              <a:t>?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9471" y="812362"/>
            <a:ext cx="1181591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7490" y="1817230"/>
            <a:ext cx="3917019" cy="322353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9120" y="4980707"/>
            <a:ext cx="3099954" cy="63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사이버명예훼손이 모두 두려움</a:t>
            </a:r>
          </a:p>
        </p:txBody>
      </p:sp>
    </p:spTree>
    <p:extLst>
      <p:ext uri="{BB962C8B-B14F-4D97-AF65-F5344CB8AC3E}">
        <p14:creationId xmlns:p14="http://schemas.microsoft.com/office/powerpoint/2010/main" val="3312774936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소영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01813" y="3059668"/>
            <a:ext cx="124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소영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010876"/>
            <a:ext cx="101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화은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9447" y="5586168"/>
            <a:ext cx="194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승연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9850" y="370456"/>
            <a:ext cx="5396071" cy="13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000">
                <a:solidFill>
                  <a:schemeClr val="dk1"/>
                </a:solidFill>
              </a:rPr>
              <a:t>가장 두려운</a:t>
            </a:r>
            <a:r>
              <a:rPr lang="ko-KR" altLang="en-US" sz="2000"/>
              <a:t> 사이버 폭력 유형을 </a:t>
            </a:r>
            <a:r>
              <a:rPr lang="ko-KR" altLang="en-US" sz="2000" i="1" u="sng">
                <a:solidFill>
                  <a:srgbClr val="FF0000"/>
                </a:solidFill>
              </a:rPr>
              <a:t>겪은</a:t>
            </a:r>
            <a:r>
              <a:rPr lang="ko-KR" altLang="en-US" sz="2000"/>
              <a:t> 당신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000"/>
              <a:t>어떻게 해결할 것인가요</a:t>
            </a:r>
            <a:r>
              <a:rPr lang="en-US" altLang="ko-KR" sz="2000"/>
              <a:t>?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91083" y="2193861"/>
            <a:ext cx="2300869" cy="36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무대응이 답이다</a:t>
            </a:r>
            <a:r>
              <a:rPr lang="en-US" altLang="ko-KR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3866" y="3065446"/>
            <a:ext cx="6199607" cy="36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가해자 차단하고 내 정보 </a:t>
            </a:r>
            <a:r>
              <a:rPr lang="en-US" altLang="ko-KR"/>
              <a:t>(</a:t>
            </a:r>
            <a:r>
              <a:rPr lang="ko-KR" altLang="en-US"/>
              <a:t>이메일</a:t>
            </a:r>
            <a:r>
              <a:rPr lang="en-US" altLang="ko-KR"/>
              <a:t>,</a:t>
            </a:r>
            <a:r>
              <a:rPr lang="ko-KR" altLang="en-US"/>
              <a:t> 전화번호</a:t>
            </a:r>
            <a:r>
              <a:rPr lang="en-US" altLang="ko-KR"/>
              <a:t>)</a:t>
            </a:r>
            <a:r>
              <a:rPr lang="ko-KR" altLang="en-US"/>
              <a:t> 삭제가 낫다</a:t>
            </a:r>
            <a:r>
              <a:rPr lang="en-US" altLang="ko-KR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0317" y="4615447"/>
            <a:ext cx="5999080" cy="638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내가 죄지었나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ko-KR" altLang="en-US"/>
              <a:t>가해자에게 가서 삭제 및 사과 요구한다</a:t>
            </a:r>
            <a:r>
              <a:rPr lang="en-US" altLang="ko-KR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14003" y="5450974"/>
            <a:ext cx="2640264" cy="6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전문 기관이 왜 있겠나</a:t>
            </a:r>
          </a:p>
          <a:p>
            <a:pPr>
              <a:defRPr/>
            </a:pPr>
            <a:r>
              <a:rPr lang="ko-KR" altLang="en-US"/>
              <a:t>신고하자</a:t>
            </a:r>
            <a:r>
              <a:rPr lang="en-US" altLang="ko-KR"/>
              <a:t>.</a:t>
            </a:r>
          </a:p>
        </p:txBody>
      </p:sp>
      <p:sp>
        <p:nvSpPr>
          <p:cNvPr id="27" name="TextBox 6"/>
          <p:cNvSpPr txBox="1"/>
          <p:nvPr/>
        </p:nvSpPr>
        <p:spPr>
          <a:xfrm>
            <a:off x="0" y="2389329"/>
            <a:ext cx="1019216" cy="35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진우</a:t>
            </a:r>
          </a:p>
        </p:txBody>
      </p:sp>
      <p:sp>
        <p:nvSpPr>
          <p:cNvPr id="28" name="말풍선: 모서리가 둥근 사각형 27"/>
          <p:cNvSpPr/>
          <p:nvPr/>
        </p:nvSpPr>
        <p:spPr>
          <a:xfrm>
            <a:off x="1192036" y="1740661"/>
            <a:ext cx="2043294" cy="1403684"/>
          </a:xfrm>
          <a:prstGeom prst="wedgeRoundRectCallout">
            <a:avLst>
              <a:gd name="adj1" fmla="val -66655"/>
              <a:gd name="adj2" fmla="val 12834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말풍선: 모서리가 둥근 사각형 28"/>
          <p:cNvSpPr/>
          <p:nvPr/>
        </p:nvSpPr>
        <p:spPr>
          <a:xfrm>
            <a:off x="1081677" y="4323579"/>
            <a:ext cx="4364329" cy="1239460"/>
          </a:xfrm>
          <a:prstGeom prst="wedgeRoundRectCallout">
            <a:avLst>
              <a:gd name="adj1" fmla="val -56159"/>
              <a:gd name="adj2" fmla="val 21026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말풍선: 모서리가 둥근 사각형 29"/>
          <p:cNvSpPr/>
          <p:nvPr/>
        </p:nvSpPr>
        <p:spPr>
          <a:xfrm>
            <a:off x="4979265" y="2790819"/>
            <a:ext cx="6116054" cy="845323"/>
          </a:xfrm>
          <a:prstGeom prst="wedgeRoundRectCallout">
            <a:avLst>
              <a:gd name="adj1" fmla="val 53662"/>
              <a:gd name="adj2" fmla="val 22562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말풍선: 모서리가 둥근 사각형 30"/>
          <p:cNvSpPr/>
          <p:nvPr/>
        </p:nvSpPr>
        <p:spPr>
          <a:xfrm>
            <a:off x="7255630" y="5329943"/>
            <a:ext cx="3619847" cy="932909"/>
          </a:xfrm>
          <a:prstGeom prst="wedgeRoundRectCallout">
            <a:avLst>
              <a:gd name="adj1" fmla="val 59294"/>
              <a:gd name="adj2" fmla="val 6177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0067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성인의 경우를 알아보자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406" y="727926"/>
            <a:ext cx="1872155" cy="36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2778" y="1403587"/>
            <a:ext cx="4244707" cy="336071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2186" y="1613637"/>
            <a:ext cx="6084479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ea typeface="맑은 고딕"/>
              </a:rPr>
              <a:t>문항</a:t>
            </a:r>
            <a:endParaRPr lang="en-US" altLang="ko-KR"/>
          </a:p>
          <a:p>
            <a:pPr>
              <a:defRPr/>
            </a:pPr>
            <a:endParaRPr lang="ko-KR" altLang="en-US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1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  <a:endParaRPr lang="en-US" altLang="ko-KR">
              <a:solidFill>
                <a:srgbClr val="0070C0"/>
              </a:solidFill>
              <a:ea typeface="맑은 고딕"/>
            </a:endParaRPr>
          </a:p>
          <a:p>
            <a:pPr>
              <a:defRPr/>
            </a:pPr>
            <a:r>
              <a:rPr lang="ko-KR" altLang="en-US">
                <a:ea typeface="맑은 고딕"/>
              </a:rPr>
              <a:t>가해자를 차단하거나 나의 아이디나 이메일을 삭제 또는 변경함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2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 err="1">
                <a:ea typeface="맑은 고딕"/>
              </a:rPr>
              <a:t>무대응</a:t>
            </a:r>
            <a:endParaRPr lang="ko-KR" err="1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3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가해자에게 직접 삭제하도록 하거나 사과 요구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4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가족 친구 선후배 동료 등 주변에 알리거나 도움을 요청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5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해당 웹사이트나 상담센터 또는 경찰에 신고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6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가해자에게 보복하거나 다른 사람을 대신 괴롭힘</a:t>
            </a:r>
            <a:endParaRPr lang="ko-KR">
              <a:ea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24497" y="4983552"/>
            <a:ext cx="41910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경험있음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경험없음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성인의 경우를 알아보자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406" y="727926"/>
            <a:ext cx="1872155" cy="36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938" y="1683367"/>
            <a:ext cx="11668124" cy="30320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53141" y="5007428"/>
            <a:ext cx="3048001" cy="64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남성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여성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48892" y="4912179"/>
            <a:ext cx="2993571" cy="63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40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50</a:t>
            </a:r>
            <a:r>
              <a:rPr lang="ko-KR" altLang="en-US"/>
              <a:t>대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en-US" altLang="ko-KR"/>
              <a:t>30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60</a:t>
            </a:r>
            <a:r>
              <a:rPr lang="ko-KR" altLang="en-US"/>
              <a:t>대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76607" y="4735286"/>
            <a:ext cx="2435678" cy="6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대졸이상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그 외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481484637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1537" y="544129"/>
            <a:ext cx="7313448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성인의 경우를 알아보자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406" y="727926"/>
            <a:ext cx="1872155" cy="365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4" name="화살표: 오각형 23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05" y="1802377"/>
            <a:ext cx="11978788" cy="32532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89213" y="5197929"/>
            <a:ext cx="2925536" cy="118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전문관리</a:t>
            </a:r>
            <a:r>
              <a:rPr lang="en-US" altLang="ko-KR"/>
              <a:t>,</a:t>
            </a:r>
            <a:r>
              <a:rPr lang="ko-KR" altLang="en-US"/>
              <a:t> 농어업</a:t>
            </a:r>
            <a:r>
              <a:rPr lang="en-US" altLang="ko-KR"/>
              <a:t>,</a:t>
            </a:r>
            <a:r>
              <a:rPr lang="ko-KR" altLang="en-US"/>
              <a:t> 학생</a:t>
            </a:r>
            <a:r>
              <a:rPr lang="en-US" altLang="ko-KR"/>
              <a:t>,</a:t>
            </a:r>
            <a:r>
              <a:rPr lang="ko-KR" altLang="en-US"/>
              <a:t> 주부</a:t>
            </a:r>
            <a:r>
              <a:rPr lang="en-US" altLang="ko-KR"/>
              <a:t>,</a:t>
            </a:r>
            <a:r>
              <a:rPr lang="ko-KR" altLang="en-US"/>
              <a:t> 무직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사무</a:t>
            </a:r>
            <a:r>
              <a:rPr lang="en-US" altLang="ko-KR"/>
              <a:t>,</a:t>
            </a:r>
            <a:r>
              <a:rPr lang="ko-KR" altLang="en-US"/>
              <a:t> 서비스판매</a:t>
            </a:r>
            <a:r>
              <a:rPr lang="en-US" altLang="ko-KR"/>
              <a:t>,</a:t>
            </a:r>
            <a:r>
              <a:rPr lang="ko-KR" altLang="en-US"/>
              <a:t> 기능노무</a:t>
            </a:r>
            <a:r>
              <a:rPr lang="en-US" altLang="ko-KR"/>
              <a:t>,</a:t>
            </a:r>
            <a:r>
              <a:rPr lang="ko-KR" altLang="en-US"/>
              <a:t> 주부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1678" y="5374822"/>
            <a:ext cx="3170464" cy="64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대도시</a:t>
            </a:r>
            <a:r>
              <a:rPr lang="en-US" altLang="ko-KR"/>
              <a:t>,</a:t>
            </a:r>
            <a:r>
              <a:rPr lang="ko-KR" altLang="en-US"/>
              <a:t> 읍면지역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중소도시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7428" y="5374822"/>
            <a:ext cx="2585357" cy="64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5</a:t>
            </a:r>
            <a:r>
              <a:rPr lang="ko-KR" altLang="en-US"/>
              <a:t>시간 이상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번</a:t>
            </a:r>
          </a:p>
          <a:p>
            <a:pPr>
              <a:defRPr/>
            </a:pPr>
            <a:r>
              <a:rPr lang="ko-KR" altLang="en-US"/>
              <a:t>그외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869087281"/>
      </p:ext>
    </p:extLst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9471" y="725043"/>
            <a:ext cx="1526873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37" y="544129"/>
            <a:ext cx="3860636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학생의 경우를 알아보자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4357" y="1615943"/>
            <a:ext cx="4236720" cy="3482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516E4-4B20-6BFB-1E17-D631A69C2914}"/>
              </a:ext>
            </a:extLst>
          </p:cNvPr>
          <p:cNvSpPr txBox="1"/>
          <p:nvPr/>
        </p:nvSpPr>
        <p:spPr>
          <a:xfrm>
            <a:off x="232186" y="1613637"/>
            <a:ext cx="6084479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ea typeface="맑은 고딕"/>
              </a:rPr>
              <a:t>문항</a:t>
            </a:r>
            <a:endParaRPr lang="en-US" altLang="ko-KR"/>
          </a:p>
          <a:p>
            <a:pPr>
              <a:defRPr/>
            </a:pPr>
            <a:endParaRPr lang="ko-KR" altLang="en-US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1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  <a:endParaRPr lang="en-US" altLang="ko-KR">
              <a:solidFill>
                <a:srgbClr val="0070C0"/>
              </a:solidFill>
              <a:ea typeface="맑은 고딕"/>
            </a:endParaRPr>
          </a:p>
          <a:p>
            <a:pPr>
              <a:defRPr/>
            </a:pPr>
            <a:r>
              <a:rPr lang="ko-KR" altLang="en-US">
                <a:ea typeface="맑은 고딕"/>
              </a:rPr>
              <a:t>가해자를 차단하거나 나의 아이디나 이메일을 삭제 또는 변경함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2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가해자에게 직접 삭제하도록 하거나 사과를 요구하였다.</a:t>
            </a: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3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가족 친구 </a:t>
            </a:r>
            <a:r>
              <a:rPr lang="ko-KR" altLang="en-US" err="1">
                <a:ea typeface="맑은 고딕"/>
              </a:rPr>
              <a:t>선.후배</a:t>
            </a:r>
            <a:r>
              <a:rPr lang="ko-KR" altLang="en-US">
                <a:ea typeface="맑은 고딕"/>
              </a:rPr>
              <a:t> 선생님들 주변에 알리거나 도움을 요청</a:t>
            </a: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4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 err="1">
                <a:ea typeface="맑은 고딕"/>
              </a:rPr>
              <a:t>무대응</a:t>
            </a:r>
            <a:endParaRPr lang="ko-KR" altLang="en-US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5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해당 웹사이트나 상담센터 또는 경찰에 신고</a:t>
            </a:r>
            <a:endParaRPr lang="ko-KR">
              <a:ea typeface="맑은 고딕"/>
            </a:endParaRPr>
          </a:p>
          <a:p>
            <a:pPr>
              <a:defRPr/>
            </a:pPr>
            <a:r>
              <a:rPr lang="en-US" altLang="ko-KR">
                <a:solidFill>
                  <a:srgbClr val="0070C0"/>
                </a:solidFill>
                <a:ea typeface="맑은 고딕"/>
              </a:rPr>
              <a:t>6</a:t>
            </a:r>
            <a:r>
              <a:rPr lang="ko-KR" altLang="en-US">
                <a:solidFill>
                  <a:srgbClr val="0070C0"/>
                </a:solidFill>
                <a:ea typeface="맑은 고딕"/>
              </a:rPr>
              <a:t>번</a:t>
            </a:r>
          </a:p>
          <a:p>
            <a:pPr>
              <a:defRPr/>
            </a:pPr>
            <a:r>
              <a:rPr lang="ko-KR" altLang="en-US">
                <a:ea typeface="맑은 고딕"/>
              </a:rPr>
              <a:t>가해자에게 보복하거나 다른 사람을 대신 괴롭힘</a:t>
            </a:r>
            <a:endParaRPr lang="ko-KR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E9DCA-007F-A1A7-77A8-9C51E0709680}"/>
              </a:ext>
            </a:extLst>
          </p:cNvPr>
          <p:cNvSpPr txBox="1"/>
          <p:nvPr/>
        </p:nvSpPr>
        <p:spPr>
          <a:xfrm>
            <a:off x="7101191" y="5009744"/>
            <a:ext cx="41342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경험 없음 - 1번</a:t>
            </a:r>
          </a:p>
          <a:p>
            <a:r>
              <a:rPr lang="ko-KR" altLang="en-US" err="1">
                <a:ea typeface="맑은 고딕"/>
              </a:rPr>
              <a:t>경험있음</a:t>
            </a:r>
            <a:r>
              <a:rPr lang="ko-KR" altLang="en-US">
                <a:ea typeface="맑은 고딕"/>
              </a:rPr>
              <a:t> - 4</a:t>
            </a:r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9471" y="725043"/>
            <a:ext cx="1526873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37" y="544129"/>
            <a:ext cx="3860636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학생의 경우를 알아보자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13489"/>
            <a:ext cx="12192000" cy="3231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29A1A-9B03-862F-9C1C-AAB594D53F96}"/>
              </a:ext>
            </a:extLst>
          </p:cNvPr>
          <p:cNvSpPr txBox="1"/>
          <p:nvPr/>
        </p:nvSpPr>
        <p:spPr>
          <a:xfrm>
            <a:off x="316148" y="5301574"/>
            <a:ext cx="33803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남자</a:t>
            </a:r>
            <a:r>
              <a:rPr lang="en-US">
                <a:ea typeface="맑은 고딕"/>
              </a:rPr>
              <a:t> - 4</a:t>
            </a:r>
            <a:r>
              <a:rPr lang="ko-KR" altLang="en-US">
                <a:ea typeface="맑은 고딕"/>
              </a:rPr>
              <a:t>번</a:t>
            </a:r>
          </a:p>
          <a:p>
            <a:r>
              <a:rPr lang="ko-KR" altLang="en-US">
                <a:ea typeface="맑은 고딕"/>
              </a:rPr>
              <a:t>여자</a:t>
            </a:r>
            <a:r>
              <a:rPr lang="en-US">
                <a:ea typeface="맑은 고딕" panose="020F0502020204030204"/>
              </a:rPr>
              <a:t>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98F63-4981-1217-D9B4-432EC1EA2C2F}"/>
              </a:ext>
            </a:extLst>
          </p:cNvPr>
          <p:cNvSpPr txBox="1"/>
          <p:nvPr/>
        </p:nvSpPr>
        <p:spPr>
          <a:xfrm>
            <a:off x="4298676" y="5172177"/>
            <a:ext cx="3380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모두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21E10-4B03-EC70-F94D-7BDF5C3D06D4}"/>
              </a:ext>
            </a:extLst>
          </p:cNvPr>
          <p:cNvSpPr txBox="1"/>
          <p:nvPr/>
        </p:nvSpPr>
        <p:spPr>
          <a:xfrm>
            <a:off x="8726902" y="5445346"/>
            <a:ext cx="3380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모두 1</a:t>
            </a:r>
          </a:p>
        </p:txBody>
      </p:sp>
    </p:spTree>
    <p:extLst>
      <p:ext uri="{BB962C8B-B14F-4D97-AF65-F5344CB8AC3E}">
        <p14:creationId xmlns:p14="http://schemas.microsoft.com/office/powerpoint/2010/main" val="2502918474"/>
      </p:ext>
    </p:extLst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9471" y="725043"/>
            <a:ext cx="1526873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537" y="544129"/>
            <a:ext cx="3860636" cy="63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실제 피해자는 어떻게 대처했을까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학생의 경우를 알아보자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31596"/>
            <a:ext cx="12192000" cy="3194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D9EA9-6840-059E-FE6B-DF80E24CEECF}"/>
              </a:ext>
            </a:extLst>
          </p:cNvPr>
          <p:cNvSpPr txBox="1"/>
          <p:nvPr/>
        </p:nvSpPr>
        <p:spPr>
          <a:xfrm>
            <a:off x="437744" y="5301574"/>
            <a:ext cx="3526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모두</a:t>
            </a:r>
            <a:r>
              <a:rPr lang="en-US">
                <a:ea typeface="맑은 고딕"/>
              </a:rPr>
              <a:t> 1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B8919-C8DA-F4CD-B05B-A4DF263B7F0B}"/>
              </a:ext>
            </a:extLst>
          </p:cNvPr>
          <p:cNvSpPr txBox="1"/>
          <p:nvPr/>
        </p:nvSpPr>
        <p:spPr>
          <a:xfrm>
            <a:off x="4621555" y="5229687"/>
            <a:ext cx="3526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모두</a:t>
            </a:r>
            <a:r>
              <a:rPr lang="en-US">
                <a:ea typeface="맑은 고딕"/>
              </a:rPr>
              <a:t> 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144A7-2F07-95EF-FC97-F1B9927D55EA}"/>
              </a:ext>
            </a:extLst>
          </p:cNvPr>
          <p:cNvSpPr txBox="1"/>
          <p:nvPr/>
        </p:nvSpPr>
        <p:spPr>
          <a:xfrm>
            <a:off x="8388422" y="5301573"/>
            <a:ext cx="3526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상위권, 중위권 - 1번</a:t>
            </a:r>
          </a:p>
          <a:p>
            <a:r>
              <a:rPr lang="ko-KR" altLang="en-US">
                <a:ea typeface="맑은 고딕"/>
              </a:rPr>
              <a:t>하위권 - 4</a:t>
            </a:r>
          </a:p>
        </p:txBody>
      </p:sp>
    </p:spTree>
    <p:extLst>
      <p:ext uri="{BB962C8B-B14F-4D97-AF65-F5344CB8AC3E}">
        <p14:creationId xmlns:p14="http://schemas.microsoft.com/office/powerpoint/2010/main" val="185410887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3805" y="3940158"/>
            <a:ext cx="1617310" cy="642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왜</a:t>
            </a:r>
            <a:r>
              <a:rPr lang="en-US" altLang="ko-KR" sz="3600"/>
              <a:t>?</a:t>
            </a:r>
            <a:endParaRPr lang="ko-KR" alt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420874" y="6001377"/>
            <a:ext cx="9350251" cy="446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당신은 약 </a:t>
            </a:r>
            <a:r>
              <a:rPr lang="en-US" altLang="ko-KR" sz="2400"/>
              <a:t>1</a:t>
            </a:r>
            <a:r>
              <a:rPr lang="ko-KR" altLang="en-US" sz="2400"/>
              <a:t>분동안 사이버 폭력을 겪게 된다고 가정합시다</a:t>
            </a:r>
            <a:r>
              <a:rPr lang="en-US" altLang="ko-KR" sz="2400"/>
              <a:t>.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6389453" y="3511682"/>
            <a:ext cx="4551448" cy="1186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적극적으로 </a:t>
            </a:r>
          </a:p>
          <a:p>
            <a:pPr algn="ctr">
              <a:defRPr/>
            </a:pPr>
            <a:r>
              <a:rPr lang="ko-KR" altLang="en-US" sz="3600"/>
              <a:t>해결하지 못했을까</a:t>
            </a:r>
            <a:r>
              <a:rPr lang="en-US" altLang="ko-KR" sz="3600"/>
              <a:t>?</a:t>
            </a:r>
            <a:r>
              <a:rPr lang="ko-KR" altLang="en-US" sz="36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5641A-8C4E-959C-71E4-25EEF87DF8B0}"/>
              </a:ext>
            </a:extLst>
          </p:cNvPr>
          <p:cNvSpPr txBox="1"/>
          <p:nvPr/>
        </p:nvSpPr>
        <p:spPr>
          <a:xfrm>
            <a:off x="413425" y="389106"/>
            <a:ext cx="110477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i="1">
                <a:ea typeface="맑은 고딕"/>
              </a:rPr>
              <a:t>약 절반정도의 피해자가 </a:t>
            </a:r>
            <a:endParaRPr lang="ko-KR" altLang="en-US" sz="6000" i="1">
              <a:ea typeface="맑은 고딕" panose="020B0503020000020004" pitchFamily="34" charset="-127"/>
            </a:endParaRPr>
          </a:p>
          <a:p>
            <a:r>
              <a:rPr lang="ko-KR" altLang="en-US" sz="6000" b="1" i="1" u="sng">
                <a:ea typeface="맑은 고딕"/>
              </a:rPr>
              <a:t>무대응</a:t>
            </a:r>
            <a:r>
              <a:rPr lang="ko-KR" altLang="en-US" sz="6000" i="1">
                <a:ea typeface="맑은 고딕"/>
              </a:rPr>
              <a:t>을 </a:t>
            </a:r>
          </a:p>
          <a:p>
            <a:r>
              <a:rPr lang="ko-KR" altLang="en-US" sz="6000" i="1">
                <a:ea typeface="맑은 고딕"/>
              </a:rPr>
              <a:t>선택했다.</a:t>
            </a:r>
            <a:endParaRPr lang="ko-KR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173" y="0"/>
            <a:ext cx="30861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91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1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0CA6E-69E5-2B1C-AA11-D83EE4950973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7CA6F3-C7C7-7EA5-722E-43E61E3EE2A3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DF741-782E-DA87-7E9C-7F352E1B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777" y="523854"/>
            <a:ext cx="4519646" cy="58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7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01813" y="3059668"/>
            <a:ext cx="124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소영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010876"/>
            <a:ext cx="101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화은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9447" y="5586168"/>
            <a:ext cx="194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승연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076" y="269814"/>
            <a:ext cx="5396071" cy="99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dk1"/>
                </a:solidFill>
              </a:rPr>
              <a:t>1</a:t>
            </a:r>
            <a:r>
              <a:rPr lang="ko-KR" altLang="en-US" sz="2000">
                <a:solidFill>
                  <a:schemeClr val="dk1"/>
                </a:solidFill>
              </a:rPr>
              <a:t>분동안의 사이버 폭력 피해자가 된 당신</a:t>
            </a:r>
            <a:r>
              <a:rPr lang="en-US" altLang="ko-KR" sz="2000">
                <a:solidFill>
                  <a:schemeClr val="dk1"/>
                </a:solidFill>
              </a:rPr>
              <a:t>,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dk1"/>
                </a:solidFill>
              </a:rPr>
              <a:t>어떤 생각이 드나요</a:t>
            </a:r>
            <a:r>
              <a:rPr lang="en-US" altLang="ko-KR" sz="2000">
                <a:solidFill>
                  <a:schemeClr val="dk1"/>
                </a:solidFill>
              </a:rPr>
              <a:t>?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820523" y="1323099"/>
            <a:ext cx="527128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67551" y="2007150"/>
            <a:ext cx="2935868" cy="8697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화 밖에 안 난다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가해자에게 보복하고 싶다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28641" y="3058456"/>
            <a:ext cx="6078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그냥 그랬다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‘</a:t>
            </a:r>
            <a:r>
              <a:rPr lang="ko-KR" altLang="en-US"/>
              <a:t>무시하면 그만이지 않나</a:t>
            </a:r>
            <a:r>
              <a:rPr lang="en-US" altLang="ko-KR"/>
              <a:t>’</a:t>
            </a:r>
            <a:r>
              <a:rPr lang="ko-KR" altLang="en-US"/>
              <a:t>라는 생각이 든다</a:t>
            </a:r>
            <a:r>
              <a:rPr lang="en-US" altLang="ko-KR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6524" y="4488037"/>
            <a:ext cx="4094081" cy="901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지금은 별 감정이 들지 않지만</a:t>
            </a:r>
            <a:r>
              <a:rPr lang="en-US" altLang="ko-KR"/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학생때라면 정신적 타격이 클 것 같다</a:t>
            </a:r>
            <a:r>
              <a:rPr lang="en-US" altLang="ko-KR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20389" y="5450974"/>
            <a:ext cx="3486153" cy="64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너무 놀래서 다른 생각이 들지 않는다</a:t>
            </a:r>
            <a:r>
              <a:rPr lang="en-US" altLang="ko-KR"/>
              <a:t>.</a:t>
            </a:r>
          </a:p>
        </p:txBody>
      </p:sp>
      <p:sp>
        <p:nvSpPr>
          <p:cNvPr id="27" name="TextBox 6"/>
          <p:cNvSpPr txBox="1"/>
          <p:nvPr/>
        </p:nvSpPr>
        <p:spPr>
          <a:xfrm>
            <a:off x="0" y="2389329"/>
            <a:ext cx="1019216" cy="35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진우</a:t>
            </a:r>
          </a:p>
        </p:txBody>
      </p:sp>
      <p:sp>
        <p:nvSpPr>
          <p:cNvPr id="28" name="말풍선: 모서리가 둥근 사각형 27"/>
          <p:cNvSpPr/>
          <p:nvPr/>
        </p:nvSpPr>
        <p:spPr>
          <a:xfrm>
            <a:off x="1294455" y="1802112"/>
            <a:ext cx="3272327" cy="1403684"/>
          </a:xfrm>
          <a:prstGeom prst="wedgeRoundRectCallout">
            <a:avLst>
              <a:gd name="adj1" fmla="val -63070"/>
              <a:gd name="adj2" fmla="val 6177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말풍선: 모서리가 둥근 사각형 28"/>
          <p:cNvSpPr/>
          <p:nvPr/>
        </p:nvSpPr>
        <p:spPr>
          <a:xfrm>
            <a:off x="1081677" y="4323579"/>
            <a:ext cx="4364329" cy="1239460"/>
          </a:xfrm>
          <a:prstGeom prst="wedgeRoundRectCallout">
            <a:avLst>
              <a:gd name="adj1" fmla="val -56159"/>
              <a:gd name="adj2" fmla="val 21026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말풍선: 모서리가 둥근 사각형 29"/>
          <p:cNvSpPr/>
          <p:nvPr/>
        </p:nvSpPr>
        <p:spPr>
          <a:xfrm>
            <a:off x="4979265" y="2790819"/>
            <a:ext cx="6116054" cy="845323"/>
          </a:xfrm>
          <a:prstGeom prst="wedgeRoundRectCallout">
            <a:avLst>
              <a:gd name="adj1" fmla="val 53662"/>
              <a:gd name="adj2" fmla="val 22562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말풍선: 모서리가 둥근 사각형 30"/>
          <p:cNvSpPr/>
          <p:nvPr/>
        </p:nvSpPr>
        <p:spPr>
          <a:xfrm>
            <a:off x="7255630" y="5329943"/>
            <a:ext cx="3619847" cy="932909"/>
          </a:xfrm>
          <a:prstGeom prst="wedgeRoundRectCallout">
            <a:avLst>
              <a:gd name="adj1" fmla="val 59294"/>
              <a:gd name="adj2" fmla="val 6177"/>
              <a:gd name="adj3" fmla="val 16667"/>
            </a:avLst>
          </a:prstGeom>
          <a:noFill/>
          <a:ln w="38100">
            <a:solidFill>
              <a:srgbClr val="6182D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3" y="784580"/>
            <a:ext cx="1872155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전처리 및 분석</a:t>
            </a:r>
          </a:p>
        </p:txBody>
      </p:sp>
      <p:sp>
        <p:nvSpPr>
          <p:cNvPr id="25" name="TextBox 24"/>
          <p:cNvSpPr txBox="1"/>
          <p:nvPr/>
        </p:nvSpPr>
        <p:spPr>
          <a:xfrm rot="16220993">
            <a:off x="-1571710" y="3173865"/>
            <a:ext cx="4941099" cy="1329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/>
              <a:t>1</a:t>
            </a:r>
            <a:r>
              <a:rPr lang="ko-KR" altLang="en-US" dirty="0"/>
              <a:t>분이 아닌 몇시간</a:t>
            </a:r>
            <a:r>
              <a:rPr lang="en-US" altLang="ko-KR" dirty="0"/>
              <a:t>,</a:t>
            </a:r>
            <a:r>
              <a:rPr lang="ko-KR" altLang="en-US" dirty="0"/>
              <a:t> 며칠 혹은 몇 개월간 겪은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실제 피해자들은 어떤 감정이 들었을까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성인의 경우</a:t>
            </a:r>
            <a:r>
              <a:rPr lang="en-US" altLang="ko-KR" dirty="0"/>
              <a:t>,,</a:t>
            </a:r>
          </a:p>
        </p:txBody>
      </p:sp>
      <p:sp>
        <p:nvSpPr>
          <p:cNvPr id="26" name="화살표: 오각형 25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4606" y="0"/>
            <a:ext cx="808216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12406" y="1678781"/>
            <a:ext cx="474822" cy="36718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1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90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1</a:t>
            </a:r>
            <a:r>
              <a:rPr lang="ko-KR" altLang="en-US"/>
              <a:t>분이 아닌 몇시간</a:t>
            </a:r>
            <a:r>
              <a:rPr lang="en-US" altLang="ko-KR"/>
              <a:t>,</a:t>
            </a:r>
            <a:r>
              <a:rPr lang="ko-KR" altLang="en-US"/>
              <a:t> 며칠 혹은 몇 개월간 겪은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실제 피해자들은 어떤 감정이 들었을까</a:t>
            </a:r>
            <a:r>
              <a:rPr lang="en-US" altLang="ko-KR"/>
              <a:t>?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38D63-1061-377E-3C68-02657F64B2D6}"/>
              </a:ext>
            </a:extLst>
          </p:cNvPr>
          <p:cNvSpPr txBox="1"/>
          <p:nvPr/>
        </p:nvSpPr>
        <p:spPr>
          <a:xfrm>
            <a:off x="803274" y="1892299"/>
            <a:ext cx="5591175" cy="33281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ea typeface="맑은 고딕"/>
              </a:rPr>
              <a:t>각문항별로 점수를 매겨 평균값을 계산하였습니다.</a:t>
            </a:r>
            <a:endParaRPr lang="en-US" altLang="ko-KR"/>
          </a:p>
          <a:p>
            <a:pPr>
              <a:lnSpc>
                <a:spcPct val="200000"/>
              </a:lnSpc>
            </a:pPr>
            <a:endParaRPr lang="ko-KR" altLang="en-US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highlight>
                  <a:srgbClr val="FFFF00"/>
                </a:highlight>
                <a:ea typeface="맑은 고딕"/>
              </a:rPr>
              <a:t>0점</a:t>
            </a:r>
            <a:r>
              <a:rPr lang="ko-KR" altLang="en-US" b="1">
                <a:ea typeface="맑은 고딕"/>
              </a:rPr>
              <a:t> : 전혀 그렇지 않다.</a:t>
            </a:r>
          </a:p>
          <a:p>
            <a:pPr>
              <a:lnSpc>
                <a:spcPct val="200000"/>
              </a:lnSpc>
            </a:pPr>
            <a:r>
              <a:rPr lang="ko-KR" altLang="en-US" b="1">
                <a:highlight>
                  <a:srgbClr val="FFFF00"/>
                </a:highlight>
                <a:ea typeface="맑은 고딕"/>
              </a:rPr>
              <a:t>1점</a:t>
            </a:r>
            <a:r>
              <a:rPr lang="ko-KR" altLang="en-US" b="1">
                <a:ea typeface="맑은 고딕"/>
              </a:rPr>
              <a:t> : 그렇지 않다.</a:t>
            </a:r>
          </a:p>
          <a:p>
            <a:pPr>
              <a:lnSpc>
                <a:spcPct val="200000"/>
              </a:lnSpc>
            </a:pPr>
            <a:r>
              <a:rPr lang="ko-KR" altLang="en-US" b="1">
                <a:highlight>
                  <a:srgbClr val="FFFF00"/>
                </a:highlight>
                <a:ea typeface="맑은 고딕"/>
              </a:rPr>
              <a:t>2점</a:t>
            </a:r>
            <a:r>
              <a:rPr lang="ko-KR" altLang="en-US" b="1">
                <a:ea typeface="맑은 고딕"/>
              </a:rPr>
              <a:t> : 그렇다.</a:t>
            </a:r>
          </a:p>
          <a:p>
            <a:pPr>
              <a:lnSpc>
                <a:spcPct val="200000"/>
              </a:lnSpc>
            </a:pPr>
            <a:r>
              <a:rPr lang="ko-KR" altLang="en-US" b="1">
                <a:highlight>
                  <a:srgbClr val="FFFF00"/>
                </a:highlight>
                <a:ea typeface="맑은 고딕"/>
              </a:rPr>
              <a:t>3점</a:t>
            </a:r>
            <a:r>
              <a:rPr lang="ko-KR" altLang="en-US" b="1">
                <a:ea typeface="맑은 고딕"/>
              </a:rPr>
              <a:t> : 매우 그렇다.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2DC07-C84B-5281-01A8-7B162409DE72}"/>
              </a:ext>
            </a:extLst>
          </p:cNvPr>
          <p:cNvSpPr txBox="1"/>
          <p:nvPr/>
        </p:nvSpPr>
        <p:spPr>
          <a:xfrm>
            <a:off x="6677023" y="2268396"/>
            <a:ext cx="4918075" cy="29518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>
                <a:ea typeface="맑은 고딕"/>
              </a:rPr>
              <a:t>문항별 점수가 </a:t>
            </a:r>
            <a:r>
              <a:rPr lang="ko-KR" altLang="en-US" sz="3200" b="1">
                <a:solidFill>
                  <a:schemeClr val="accent2"/>
                </a:solidFill>
                <a:ea typeface="맑은 고딕"/>
              </a:rPr>
              <a:t>높을수록</a:t>
            </a:r>
            <a:r>
              <a:rPr lang="ko-KR" altLang="en-US" sz="3200">
                <a:ea typeface="맑은 고딕"/>
              </a:rPr>
              <a:t> </a:t>
            </a:r>
            <a:endParaRPr lang="en-US" altLang="ko-KR" sz="2800"/>
          </a:p>
          <a:p>
            <a:pPr algn="ctr">
              <a:lnSpc>
                <a:spcPct val="150000"/>
              </a:lnSpc>
            </a:pPr>
            <a:r>
              <a:rPr lang="ko-KR" altLang="en-US" sz="3200">
                <a:ea typeface="맑은 고딕"/>
              </a:rPr>
              <a:t>피해자의 심리상태에</a:t>
            </a:r>
            <a:endParaRPr lang="ko-KR" sz="2800"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>
                <a:ea typeface="맑은 고딕"/>
              </a:rPr>
              <a:t>더욱 </a:t>
            </a:r>
            <a:r>
              <a:rPr lang="ko-KR" altLang="en-US" sz="3200" b="1">
                <a:solidFill>
                  <a:schemeClr val="accent2"/>
                </a:solidFill>
                <a:ea typeface="맑은 고딕"/>
              </a:rPr>
              <a:t>부정적인 결과</a:t>
            </a:r>
            <a:r>
              <a:rPr lang="ko-KR" altLang="en-US" sz="3200">
                <a:ea typeface="맑은 고딕"/>
              </a:rPr>
              <a:t>임을</a:t>
            </a:r>
            <a:endParaRPr lang="ko-KR" sz="2800"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>
                <a:ea typeface="맑은 고딕"/>
              </a:rPr>
              <a:t>나타냅니다.</a:t>
            </a:r>
            <a:endParaRPr lang="ko-KR" sz="28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61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00E6-D1F9-8F93-3867-73E3888C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36A693-16C7-4D1B-B031-AB0C67291A53}"/>
              </a:ext>
            </a:extLst>
          </p:cNvPr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029BD8-2E92-4CE8-C691-D4F0A144AA9D}"/>
              </a:ext>
            </a:extLst>
          </p:cNvPr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13074-8CE6-8D78-E631-F18A30F75891}"/>
              </a:ext>
            </a:extLst>
          </p:cNvPr>
          <p:cNvSpPr txBox="1"/>
          <p:nvPr/>
        </p:nvSpPr>
        <p:spPr>
          <a:xfrm>
            <a:off x="2712053" y="226629"/>
            <a:ext cx="72757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사람/친구를 만나거나 사귀기가 힘들었음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58B466E8-26C1-59D0-2AB0-2E385FC6348F}"/>
              </a:ext>
            </a:extLst>
          </p:cNvPr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7CBA4E-14D6-7D24-6B7A-8464222A21E0}"/>
              </a:ext>
            </a:extLst>
          </p:cNvPr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216717F4-6A44-7068-3A12-3876D1663305}"/>
              </a:ext>
            </a:extLst>
          </p:cNvPr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8198FD-899C-74E4-8D89-E741FA2ECA5F}"/>
              </a:ext>
            </a:extLst>
          </p:cNvPr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5197AB-7901-3EE4-B45F-46F7B6520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38" y="1447335"/>
            <a:ext cx="11995925" cy="4252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99FC2E-BD21-8F50-45E8-5054537F8F7A}"/>
              </a:ext>
            </a:extLst>
          </p:cNvPr>
          <p:cNvSpPr txBox="1"/>
          <p:nvPr/>
        </p:nvSpPr>
        <p:spPr>
          <a:xfrm>
            <a:off x="3667125" y="5832475"/>
            <a:ext cx="51689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학생에 비해 성인이 더 정신적인 타격을 받음</a:t>
            </a:r>
          </a:p>
          <a:p>
            <a:r>
              <a:rPr lang="ko-KR" altLang="en-US">
                <a:ea typeface="맑은 고딕"/>
              </a:rPr>
              <a:t>남성보다 여성이 더 정신적인 타격을 </a:t>
            </a:r>
          </a:p>
        </p:txBody>
      </p:sp>
    </p:spTree>
    <p:extLst>
      <p:ext uri="{BB962C8B-B14F-4D97-AF65-F5344CB8AC3E}">
        <p14:creationId xmlns:p14="http://schemas.microsoft.com/office/powerpoint/2010/main" val="38618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010" y="1391919"/>
            <a:ext cx="11784329" cy="4277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FEC5F-F12D-0C85-F48D-1053E69C3C90}"/>
              </a:ext>
            </a:extLst>
          </p:cNvPr>
          <p:cNvSpPr txBox="1"/>
          <p:nvPr/>
        </p:nvSpPr>
        <p:spPr>
          <a:xfrm>
            <a:off x="2712053" y="226629"/>
            <a:ext cx="72757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사람/친구를 만나거나 사귀기가 힘들었음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73373-46C3-56A9-11B9-4B27B6578C9E}"/>
              </a:ext>
            </a:extLst>
          </p:cNvPr>
          <p:cNvSpPr txBox="1"/>
          <p:nvPr/>
        </p:nvSpPr>
        <p:spPr>
          <a:xfrm>
            <a:off x="2641599" y="5829299"/>
            <a:ext cx="8188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성인의 경우 대도시로 갈수록 정신적인 타격을 받았음</a:t>
            </a:r>
          </a:p>
          <a:p>
            <a:r>
              <a:rPr lang="ko-KR" altLang="en-US">
                <a:ea typeface="맑은 고딕"/>
              </a:rPr>
              <a:t>학생의 경우 큰 차이가 있지 않음 </a:t>
            </a:r>
          </a:p>
        </p:txBody>
      </p:sp>
    </p:spTree>
    <p:extLst>
      <p:ext uri="{BB962C8B-B14F-4D97-AF65-F5344CB8AC3E}">
        <p14:creationId xmlns:p14="http://schemas.microsoft.com/office/powerpoint/2010/main" val="21293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34353" y="3917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자해, 자살을 하고 싶은 생각이 들었음.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8997" y="1442580"/>
            <a:ext cx="11462556" cy="3972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6E23D-D402-D0E6-76B3-3168B48CDA3C}"/>
              </a:ext>
            </a:extLst>
          </p:cNvPr>
          <p:cNvSpPr txBox="1"/>
          <p:nvPr/>
        </p:nvSpPr>
        <p:spPr>
          <a:xfrm>
            <a:off x="942974" y="5629275"/>
            <a:ext cx="10829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성인군과 </a:t>
            </a:r>
            <a:r>
              <a:rPr lang="ko-KR" altLang="en-US" err="1">
                <a:ea typeface="맑은 고딕"/>
              </a:rPr>
              <a:t>학생군</a:t>
            </a:r>
            <a:r>
              <a:rPr lang="ko-KR" altLang="en-US">
                <a:ea typeface="맑은 고딕"/>
              </a:rPr>
              <a:t> 모두 여성에게서 더 정신적인 타격이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자해, 자살을 하고 싶은 생각이 들었음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880" y="1798178"/>
            <a:ext cx="9236240" cy="3261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9DAEE2-56BF-F191-C2AA-B113228160A8}"/>
              </a:ext>
            </a:extLst>
          </p:cNvPr>
          <p:cNvSpPr txBox="1"/>
          <p:nvPr/>
        </p:nvSpPr>
        <p:spPr>
          <a:xfrm>
            <a:off x="1323974" y="5591175"/>
            <a:ext cx="9801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성인의 경우 대도시에서 정신적인 타격이 컸다.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그러나 학생의 경우 큰 차이가 없다.</a:t>
            </a:r>
          </a:p>
        </p:txBody>
      </p:sp>
    </p:spTree>
    <p:extLst>
      <p:ext uri="{BB962C8B-B14F-4D97-AF65-F5344CB8AC3E}">
        <p14:creationId xmlns:p14="http://schemas.microsoft.com/office/powerpoint/2010/main" val="4972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우울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불안하거나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심한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스트레스를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받았음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741" y="1501001"/>
            <a:ext cx="11781317" cy="4116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4063B-51C5-5AE4-FE90-3EB94A01ADAF}"/>
              </a:ext>
            </a:extLst>
          </p:cNvPr>
          <p:cNvSpPr txBox="1"/>
          <p:nvPr/>
        </p:nvSpPr>
        <p:spPr>
          <a:xfrm>
            <a:off x="495299" y="5886449"/>
            <a:ext cx="11229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성인과 학생 모두 여성에게서 더 정신적인 타격을 입음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우울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불안하거나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심한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스트레스를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받았음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880" y="1798178"/>
            <a:ext cx="9236240" cy="3261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3D21B0-9F4B-A985-EF54-FEF5D2C3A341}"/>
              </a:ext>
            </a:extLst>
          </p:cNvPr>
          <p:cNvSpPr txBox="1"/>
          <p:nvPr/>
        </p:nvSpPr>
        <p:spPr>
          <a:xfrm>
            <a:off x="790574" y="5219700"/>
            <a:ext cx="10848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성인의 경우 대도시에서 정신적인 타격을 많이 받음</a:t>
            </a:r>
          </a:p>
          <a:p>
            <a:r>
              <a:rPr lang="ko-KR" altLang="en-US">
                <a:ea typeface="맑은 고딕"/>
              </a:rPr>
              <a:t>그러나 학생의 경우 큰 차이가 없었음 </a:t>
            </a:r>
          </a:p>
        </p:txBody>
      </p:sp>
    </p:spTree>
    <p:extLst>
      <p:ext uri="{BB962C8B-B14F-4D97-AF65-F5344CB8AC3E}">
        <p14:creationId xmlns:p14="http://schemas.microsoft.com/office/powerpoint/2010/main" val="2005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불면증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두통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복통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등의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증상이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생겼음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9311" y="1832471"/>
            <a:ext cx="9213378" cy="3193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B406E-5308-97C1-FC54-9654DC504074}"/>
              </a:ext>
            </a:extLst>
          </p:cNvPr>
          <p:cNvSpPr txBox="1"/>
          <p:nvPr/>
        </p:nvSpPr>
        <p:spPr>
          <a:xfrm>
            <a:off x="4403725" y="5486399"/>
            <a:ext cx="488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성인과 학생 모두 여성이 더 증상이 두드러짐 </a:t>
            </a:r>
            <a:endParaRPr 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18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19567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사이버 폭력 피해 경험 비율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47467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성인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283343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538446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2612B-AF14-41E2-E8CB-0C90206BAD25}"/>
              </a:ext>
            </a:extLst>
          </p:cNvPr>
          <p:cNvSpPr txBox="1"/>
          <p:nvPr/>
        </p:nvSpPr>
        <p:spPr>
          <a:xfrm>
            <a:off x="3904343" y="588478"/>
            <a:ext cx="7228114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000" dirty="0"/>
              <a:t>도입 </a:t>
            </a:r>
            <a:r>
              <a:rPr lang="en-US" altLang="ko-KR" sz="4000" dirty="0"/>
              <a:t>: </a:t>
            </a:r>
            <a:r>
              <a:rPr lang="ko-KR" altLang="en-US" sz="4000" dirty="0"/>
              <a:t>사이버 폭력 유형별 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r>
              <a:rPr lang="ko-KR" altLang="en-US" sz="4000" dirty="0"/>
              <a:t>성인과 학생</a:t>
            </a:r>
            <a:r>
              <a:rPr lang="en-US" altLang="ko-KR" sz="4000" dirty="0"/>
              <a:t>, </a:t>
            </a:r>
            <a:r>
              <a:rPr lang="ko-KR" altLang="en-US" sz="4000" dirty="0"/>
              <a:t>피해와 가해 경험 설문 조사 분석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D4DBE-EC95-555F-6E87-DA1FA908731E}"/>
              </a:ext>
            </a:extLst>
          </p:cNvPr>
          <p:cNvSpPr txBox="1"/>
          <p:nvPr/>
        </p:nvSpPr>
        <p:spPr>
          <a:xfrm>
            <a:off x="791377" y="347119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사이버 폭력 가해 경험 비율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8A568-440C-D5E5-66D5-5CAB9AC3B9D8}"/>
              </a:ext>
            </a:extLst>
          </p:cNvPr>
          <p:cNvSpPr txBox="1"/>
          <p:nvPr/>
        </p:nvSpPr>
        <p:spPr>
          <a:xfrm>
            <a:off x="791377" y="410895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가해 경험 비율</a:t>
            </a:r>
          </a:p>
        </p:txBody>
      </p:sp>
    </p:spTree>
    <p:extLst>
      <p:ext uri="{BB962C8B-B14F-4D97-AF65-F5344CB8AC3E}">
        <p14:creationId xmlns:p14="http://schemas.microsoft.com/office/powerpoint/2010/main" val="370485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9" name="화살표: 오각형 28"/>
          <p:cNvSpPr/>
          <p:nvPr/>
        </p:nvSpPr>
        <p:spPr>
          <a:xfrm rot="10792830">
            <a:off x="10698162" y="85725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6450" y="141286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1207" y="1798178"/>
            <a:ext cx="9289585" cy="3261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06EED-AAF3-DAC0-298A-62E92B6B44CD}"/>
              </a:ext>
            </a:extLst>
          </p:cNvPr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불면증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두통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복통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등의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증상이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생겼음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50D51-6AC0-0BE3-2817-D3403459491F}"/>
              </a:ext>
            </a:extLst>
          </p:cNvPr>
          <p:cNvSpPr txBox="1"/>
          <p:nvPr/>
        </p:nvSpPr>
        <p:spPr>
          <a:xfrm>
            <a:off x="790574" y="5219700"/>
            <a:ext cx="10848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성인의 경우 대도시에서 정신적인 타격을 많이 받음</a:t>
            </a:r>
          </a:p>
          <a:p>
            <a:r>
              <a:rPr lang="ko-KR" altLang="en-US">
                <a:ea typeface="맑은 고딕"/>
              </a:rPr>
              <a:t>그러나 학생의 경우 큰 차이가 없었음 </a:t>
            </a:r>
          </a:p>
        </p:txBody>
      </p:sp>
    </p:spTree>
    <p:extLst>
      <p:ext uri="{BB962C8B-B14F-4D97-AF65-F5344CB8AC3E}">
        <p14:creationId xmlns:p14="http://schemas.microsoft.com/office/powerpoint/2010/main" val="24596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5A652-DEBF-5C49-7F52-AC294038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요약해보자면</a:t>
            </a:r>
            <a:r>
              <a:rPr lang="en-US">
                <a:ea typeface="맑은 고딕"/>
              </a:rPr>
              <a:t>..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23C16-E5E3-A5C6-C17D-0055D8E9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ea typeface="맑은 고딕"/>
              </a:rPr>
              <a:t>성인의 경우 </a:t>
            </a:r>
            <a:r>
              <a:rPr lang="ko-KR" altLang="en-US" b="1" i="1">
                <a:ea typeface="맑은 고딕"/>
              </a:rPr>
              <a:t>대도시</a:t>
            </a:r>
            <a:r>
              <a:rPr lang="ko-KR" altLang="en-US">
                <a:ea typeface="맑은 고딕"/>
              </a:rPr>
              <a:t> 지역 피해자들이 정신적인 타격이 더 크게 나타났음 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ko-KR" altLang="en-US">
                <a:ea typeface="맑은 고딕"/>
              </a:rPr>
              <a:t>성인군과 </a:t>
            </a:r>
            <a:r>
              <a:rPr lang="ko-KR" altLang="en-US" err="1">
                <a:ea typeface="맑은 고딕"/>
              </a:rPr>
              <a:t>학생군</a:t>
            </a:r>
            <a:r>
              <a:rPr lang="ko-KR" altLang="en-US">
                <a:ea typeface="맑은 고딕"/>
              </a:rPr>
              <a:t> 모두 </a:t>
            </a:r>
            <a:r>
              <a:rPr lang="ko-KR" altLang="en-US" b="1" i="1">
                <a:ea typeface="맑은 고딕"/>
              </a:rPr>
              <a:t>여성</a:t>
            </a:r>
            <a:r>
              <a:rPr lang="ko-KR" altLang="en-US">
                <a:ea typeface="맑은 고딕"/>
              </a:rPr>
              <a:t>이 정신적인 타격이 더 크게 나타났음 </a:t>
            </a:r>
          </a:p>
        </p:txBody>
      </p:sp>
    </p:spTree>
    <p:extLst>
      <p:ext uri="{BB962C8B-B14F-4D97-AF65-F5344CB8AC3E}">
        <p14:creationId xmlns:p14="http://schemas.microsoft.com/office/powerpoint/2010/main" val="405965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2653" y="5695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사람들을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만나거나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사귀기가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힘들었음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" y="1713230"/>
            <a:ext cx="12076430" cy="2885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46A06-B2DF-7EC3-7F57-78E4D21BB5B1}"/>
              </a:ext>
            </a:extLst>
          </p:cNvPr>
          <p:cNvSpPr txBox="1"/>
          <p:nvPr/>
        </p:nvSpPr>
        <p:spPr>
          <a:xfrm>
            <a:off x="695324" y="4905375"/>
            <a:ext cx="10048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60</a:t>
            </a:r>
            <a:r>
              <a:rPr lang="ko-KR" altLang="en-US">
                <a:ea typeface="맑은 고딕"/>
              </a:rPr>
              <a:t>대, 무직, 1시간 미만의 인터넷 사용자 군에서 가장 두드러지게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0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자해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자살을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싶은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생각이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들었음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752" b="233"/>
          <a:stretch/>
        </p:blipFill>
        <p:spPr>
          <a:xfrm>
            <a:off x="105409" y="1800860"/>
            <a:ext cx="11847703" cy="2818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FEF75-E391-26CA-0694-3F194E3341D7}"/>
              </a:ext>
            </a:extLst>
          </p:cNvPr>
          <p:cNvSpPr txBox="1"/>
          <p:nvPr/>
        </p:nvSpPr>
        <p:spPr>
          <a:xfrm>
            <a:off x="457200" y="5048249"/>
            <a:ext cx="1017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60</a:t>
            </a:r>
            <a:r>
              <a:rPr lang="ko-KR" altLang="en-US">
                <a:ea typeface="맑은 고딕"/>
              </a:rPr>
              <a:t>대</a:t>
            </a:r>
            <a:r>
              <a:rPr lang="en-US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사무</a:t>
            </a:r>
            <a:r>
              <a:rPr lang="en-US">
                <a:ea typeface="맑은 고딕"/>
              </a:rPr>
              <a:t>, 1~2</a:t>
            </a:r>
            <a:r>
              <a:rPr lang="ko-KR" altLang="en-US">
                <a:ea typeface="맑은 고딕"/>
              </a:rPr>
              <a:t>시간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미만의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이용자가</a:t>
            </a:r>
            <a:r>
              <a:rPr lang="en-US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두드러지게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나타남</a:t>
            </a:r>
            <a:r>
              <a:rPr lang="en-US"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360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ea typeface="맑은 고딕"/>
              </a:rPr>
              <a:t>우울, 불안하거나 심한 스트레스를 받았음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39" y="1852930"/>
            <a:ext cx="11780521" cy="2815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CD195-8D20-F0C4-4B1D-7D9B84E58A36}"/>
              </a:ext>
            </a:extLst>
          </p:cNvPr>
          <p:cNvSpPr txBox="1"/>
          <p:nvPr/>
        </p:nvSpPr>
        <p:spPr>
          <a:xfrm>
            <a:off x="1343025" y="5248275"/>
            <a:ext cx="9010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60</a:t>
            </a:r>
            <a:r>
              <a:rPr lang="ko-KR" altLang="en-US">
                <a:ea typeface="맑은 고딕"/>
              </a:rPr>
              <a:t>대</a:t>
            </a:r>
            <a:r>
              <a:rPr lang="en-US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무직</a:t>
            </a:r>
            <a:r>
              <a:rPr lang="en-US">
                <a:ea typeface="맑은 고딕"/>
              </a:rPr>
              <a:t>, 1~2</a:t>
            </a:r>
            <a:r>
              <a:rPr lang="ko-KR" altLang="en-US">
                <a:ea typeface="맑은 고딕"/>
              </a:rPr>
              <a:t>시간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미만의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인터넷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사용자에게서 두드러지게 나타남 </a:t>
            </a:r>
            <a:endParaRPr 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43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78064" y="760763"/>
            <a:ext cx="1002999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불면증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두통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복통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등의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증상이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생겼음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" y="1989992"/>
            <a:ext cx="12044221" cy="2903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6EAC4-4BE7-F340-B3CB-911A82D7DBD7}"/>
              </a:ext>
            </a:extLst>
          </p:cNvPr>
          <p:cNvSpPr txBox="1"/>
          <p:nvPr/>
        </p:nvSpPr>
        <p:spPr>
          <a:xfrm>
            <a:off x="923925" y="5219699"/>
            <a:ext cx="979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60</a:t>
            </a:r>
            <a:r>
              <a:rPr lang="ko-KR" altLang="en-US">
                <a:ea typeface="맑은 고딕"/>
              </a:rPr>
              <a:t>대</a:t>
            </a:r>
            <a:r>
              <a:rPr lang="en-US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주부</a:t>
            </a:r>
            <a:r>
              <a:rPr lang="en-US">
                <a:ea typeface="맑은 고딕"/>
              </a:rPr>
              <a:t>, 1</a:t>
            </a:r>
            <a:r>
              <a:rPr lang="ko-KR" altLang="en-US">
                <a:ea typeface="맑은 고딕"/>
              </a:rPr>
              <a:t>시간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미만의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집단에서</a:t>
            </a:r>
            <a:r>
              <a:rPr lang="en-US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두드러지게</a:t>
            </a:r>
            <a:r>
              <a:rPr lang="en-US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나타남</a:t>
            </a:r>
            <a:r>
              <a:rPr lang="en-US"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375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3DF6-B8FC-A2A2-263C-B133F26A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825178A-DB4F-B9B6-4584-285D5FD505EA}"/>
              </a:ext>
            </a:extLst>
          </p:cNvPr>
          <p:cNvSpPr txBox="1"/>
          <p:nvPr/>
        </p:nvSpPr>
        <p:spPr>
          <a:xfrm>
            <a:off x="4962664" y="341663"/>
            <a:ext cx="2711149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6600">
                <a:ea typeface="맑은 고딕"/>
              </a:rPr>
              <a:t>요 약 </a:t>
            </a:r>
            <a:endParaRPr lang="ko-KR" altLang="en-US" sz="6600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342C86D0-08D1-EC6F-318A-5E57941A5678}"/>
              </a:ext>
            </a:extLst>
          </p:cNvPr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FD8D7C-4203-5BBE-DF6C-240933E17A9D}"/>
              </a:ext>
            </a:extLst>
          </p:cNvPr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C34BC-6564-E712-0C1E-DF218536DA39}"/>
              </a:ext>
            </a:extLst>
          </p:cNvPr>
          <p:cNvSpPr txBox="1"/>
          <p:nvPr/>
        </p:nvSpPr>
        <p:spPr>
          <a:xfrm>
            <a:off x="1343025" y="2158999"/>
            <a:ext cx="9791700" cy="2540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>
                <a:ea typeface="맑은 고딕"/>
              </a:rPr>
              <a:t>60</a:t>
            </a:r>
            <a:r>
              <a:rPr lang="ko-KR" altLang="en-US" sz="2800">
                <a:ea typeface="맑은 고딕"/>
              </a:rPr>
              <a:t>대의</a:t>
            </a:r>
            <a:r>
              <a:rPr lang="en-US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집단에서</a:t>
            </a:r>
            <a:r>
              <a:rPr lang="en-US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두드러지게</a:t>
            </a:r>
            <a:r>
              <a:rPr lang="en-US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나타남</a:t>
            </a:r>
            <a:endParaRPr lang="en-US" altLang="ko-KR" sz="280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800">
                <a:ea typeface="맑은 고딕"/>
              </a:rPr>
              <a:t>직업군에서는 다양하게 </a:t>
            </a:r>
            <a:r>
              <a:rPr lang="ko-KR" altLang="en-US" sz="2800" err="1">
                <a:ea typeface="맑은 고딕"/>
              </a:rPr>
              <a:t>나타므로</a:t>
            </a:r>
            <a:r>
              <a:rPr lang="ko-KR" altLang="en-US" sz="2800">
                <a:ea typeface="맑은 고딕"/>
              </a:rPr>
              <a:t> </a:t>
            </a:r>
            <a:r>
              <a:rPr lang="ko-KR" altLang="en-US" sz="2800" err="1">
                <a:ea typeface="맑은 고딕"/>
              </a:rPr>
              <a:t>눈에띄는</a:t>
            </a:r>
            <a:r>
              <a:rPr lang="ko-KR" altLang="en-US" sz="2800">
                <a:ea typeface="맑은 고딕"/>
              </a:rPr>
              <a:t> 집단은 없음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800">
                <a:ea typeface="맑은 고딕"/>
              </a:rPr>
              <a:t>인터넷 사용 시간은 2시간 이내의 사용자에게서 두드러짐 </a:t>
            </a:r>
          </a:p>
        </p:txBody>
      </p:sp>
    </p:spTree>
    <p:extLst>
      <p:ext uri="{BB962C8B-B14F-4D97-AF65-F5344CB8AC3E}">
        <p14:creationId xmlns:p14="http://schemas.microsoft.com/office/powerpoint/2010/main" val="3795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7533" y="832195"/>
            <a:ext cx="1872155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전처리 및 분석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2156" y="2312573"/>
            <a:ext cx="9327688" cy="2232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D9C759-2A99-7D72-A90F-D298EC23623F}"/>
              </a:ext>
            </a:extLst>
          </p:cNvPr>
          <p:cNvSpPr txBox="1"/>
          <p:nvPr/>
        </p:nvSpPr>
        <p:spPr>
          <a:xfrm>
            <a:off x="3702653" y="5695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사람들을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만나거나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사귀기가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힘들었음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5E0CC-7D4B-3D7A-B493-4A6BB1CD0691}"/>
              </a:ext>
            </a:extLst>
          </p:cNvPr>
          <p:cNvSpPr txBox="1"/>
          <p:nvPr/>
        </p:nvSpPr>
        <p:spPr>
          <a:xfrm>
            <a:off x="847724" y="4981575"/>
            <a:ext cx="106775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학령별로 큰 차이가 나타나지 않음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가정형편이 하위인 집단에서 두드러지게 나타남</a:t>
            </a:r>
          </a:p>
          <a:p>
            <a:r>
              <a:rPr lang="ko-KR" altLang="en-US">
                <a:ea typeface="맑은 고딕"/>
              </a:rPr>
              <a:t>학업성적이 하위인 집단에서 두드러지게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9002" y="808388"/>
            <a:ext cx="1181592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01" y="1584856"/>
            <a:ext cx="12128048" cy="3078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B039A-92ED-A0F2-4D72-68EB4771C5EB}"/>
              </a:ext>
            </a:extLst>
          </p:cNvPr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자해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자살을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싶은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생각이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들었음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539F0-4521-62E3-B06B-4F3C1CDE764A}"/>
              </a:ext>
            </a:extLst>
          </p:cNvPr>
          <p:cNvSpPr txBox="1"/>
          <p:nvPr/>
        </p:nvSpPr>
        <p:spPr>
          <a:xfrm>
            <a:off x="295275" y="5095875"/>
            <a:ext cx="109537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초등학교 집단에서 두드러지게 나타남</a:t>
            </a:r>
          </a:p>
          <a:p>
            <a:r>
              <a:rPr lang="ko-KR" altLang="en-US">
                <a:ea typeface="맑은 고딕"/>
              </a:rPr>
              <a:t>상위와 하위인 가정형편에서 두드러지게 나타남</a:t>
            </a:r>
          </a:p>
          <a:p>
            <a:r>
              <a:rPr lang="ko-KR" altLang="en-US">
                <a:ea typeface="맑은 고딕"/>
              </a:rPr>
              <a:t>하위인 학업성적에서 두드러지게 나타남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9002" y="808388"/>
            <a:ext cx="1181592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33993" r="-54" b="-212"/>
          <a:stretch/>
        </p:blipFill>
        <p:spPr>
          <a:xfrm>
            <a:off x="4167733" y="1659787"/>
            <a:ext cx="7837293" cy="3005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2BEE4-3A2B-73A6-1AA6-5995B7D5BCFB}"/>
              </a:ext>
            </a:extLst>
          </p:cNvPr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우울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불안하거나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심한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스트레스를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받았음</a:t>
            </a:r>
            <a:r>
              <a:rPr lang="en-US" altLang="ko-KR">
                <a:ea typeface="맑은 고딕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20391-1EB5-6285-1BE5-CF97BA576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" y="1866900"/>
            <a:ext cx="3749919" cy="2597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4905A-9032-8F1F-99F4-1C883EE96D49}"/>
              </a:ext>
            </a:extLst>
          </p:cNvPr>
          <p:cNvSpPr txBox="1"/>
          <p:nvPr/>
        </p:nvSpPr>
        <p:spPr>
          <a:xfrm>
            <a:off x="295275" y="5095875"/>
            <a:ext cx="109537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초등학교 집단에서 두드러지게 나타남</a:t>
            </a:r>
          </a:p>
          <a:p>
            <a:r>
              <a:rPr lang="ko-KR" altLang="en-US">
                <a:ea typeface="맑은 고딕"/>
              </a:rPr>
              <a:t>하위인 가정형편에서 두드러지게 나타남</a:t>
            </a:r>
          </a:p>
          <a:p>
            <a:r>
              <a:rPr lang="ko-KR" altLang="en-US">
                <a:ea typeface="맑은 고딕"/>
              </a:rPr>
              <a:t>하위인 학업성적에서 두드러지게 나타남 </a:t>
            </a:r>
          </a:p>
        </p:txBody>
      </p:sp>
    </p:spTree>
    <p:extLst>
      <p:ext uri="{BB962C8B-B14F-4D97-AF65-F5344CB8AC3E}">
        <p14:creationId xmlns:p14="http://schemas.microsoft.com/office/powerpoint/2010/main" val="34752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FE09A-0868-DD9E-E5E6-337BFAC3F1AA}"/>
              </a:ext>
            </a:extLst>
          </p:cNvPr>
          <p:cNvSpPr txBox="1"/>
          <p:nvPr/>
        </p:nvSpPr>
        <p:spPr>
          <a:xfrm>
            <a:off x="522018" y="526923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진우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10829579" y="471722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학생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F60DE-C984-C71A-7B4B-36FFBDFDBC72}"/>
              </a:ext>
            </a:extLst>
          </p:cNvPr>
          <p:cNvSpPr txBox="1"/>
          <p:nvPr/>
        </p:nvSpPr>
        <p:spPr>
          <a:xfrm>
            <a:off x="791377" y="3864002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성인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052927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피해</a:t>
            </a:r>
            <a:r>
              <a:rPr lang="en-US" altLang="ko-KR" sz="1400" dirty="0"/>
              <a:t>/</a:t>
            </a:r>
            <a:r>
              <a:rPr lang="ko-KR" altLang="en-US" sz="1400" dirty="0"/>
              <a:t>가해 경험 비율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454794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138057" y="588478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준비하기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F7764-AF63-471C-A245-8880428C6CA8}"/>
              </a:ext>
            </a:extLst>
          </p:cNvPr>
          <p:cNvSpPr/>
          <p:nvPr/>
        </p:nvSpPr>
        <p:spPr>
          <a:xfrm>
            <a:off x="4564743" y="1299029"/>
            <a:ext cx="6567714" cy="52111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288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모듈 및 데이터 준비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pandas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pd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pyplot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plt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mpl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numpy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d2 Coding"/>
              </a:rPr>
              <a:t>np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import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matplotlib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font_manager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d2 Coding"/>
              </a:rPr>
              <a:t>as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fm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폰트 관련</a:t>
            </a: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br>
              <a:rPr lang="ko-KR" altLang="en-US" sz="1400" b="0" dirty="0">
                <a:solidFill>
                  <a:srgbClr val="3B3B3B"/>
                </a:solidFill>
                <a:effectLst/>
                <a:latin typeface="d2 Coding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한글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font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설정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d2 Coding"/>
              </a:rPr>
              <a:t>r</a:t>
            </a:r>
            <a:r>
              <a:rPr lang="en-US" altLang="ko-KR" sz="1400" b="0" dirty="0" err="1">
                <a:solidFill>
                  <a:srgbClr val="811F3F"/>
                </a:solidFill>
                <a:effectLst/>
                <a:latin typeface="d2 Coding"/>
              </a:rPr>
              <a:t>'C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:\Windows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d2 Coding"/>
              </a:rPr>
              <a:t>\F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onts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d2 Coding"/>
              </a:rPr>
              <a:t>\</a:t>
            </a:r>
            <a:r>
              <a:rPr lang="en-US" altLang="ko-KR" sz="1400" b="0" dirty="0" err="1">
                <a:solidFill>
                  <a:srgbClr val="EE0000"/>
                </a:solidFill>
                <a:effectLst/>
                <a:latin typeface="d2 Coding"/>
              </a:rPr>
              <a:t>g</a:t>
            </a:r>
            <a:r>
              <a:rPr lang="en-US" altLang="ko-KR" sz="1400" b="0" dirty="0" err="1">
                <a:solidFill>
                  <a:srgbClr val="811F3F"/>
                </a:solidFill>
                <a:effectLst/>
                <a:latin typeface="d2 Coding"/>
              </a:rPr>
              <a:t>ulim.ttc</a:t>
            </a:r>
            <a:r>
              <a:rPr lang="en-US" altLang="ko-KR" sz="1400" b="0" dirty="0">
                <a:solidFill>
                  <a:srgbClr val="811F3F"/>
                </a:solidFill>
                <a:effectLst/>
                <a:latin typeface="d2 Coding"/>
              </a:rPr>
              <a:t>'</a:t>
            </a:r>
            <a:endParaRPr lang="en-US" altLang="ko-KR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latin typeface="d2 Coding"/>
              </a:rPr>
              <a:t>#matplotlib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d2 Coding"/>
              </a:rPr>
              <a:t>패키지에 한글폰트 설정</a:t>
            </a:r>
            <a:endParaRPr lang="ko-KR" altLang="en-US" sz="1400" b="0" dirty="0">
              <a:solidFill>
                <a:srgbClr val="3B3B3B"/>
              </a:solidFill>
              <a:effectLst/>
              <a:latin typeface="d2 Coding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myfont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fm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FontProperties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fname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font_path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get_name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267F99"/>
                </a:solidFill>
                <a:effectLst/>
                <a:latin typeface="d2 Coding"/>
              </a:rPr>
              <a:t>mpl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latin typeface="d2 Coding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d2 Coding"/>
              </a:rPr>
              <a:t>rc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d2 Coding"/>
              </a:rPr>
              <a:t>'font'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d2 Coding"/>
              </a:rPr>
              <a:t>family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 Coding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d2 Coding"/>
              </a:rPr>
              <a:t>myfont</a:t>
            </a:r>
            <a:r>
              <a:rPr lang="en-US" altLang="ko-KR" sz="1400" b="0" dirty="0">
                <a:solidFill>
                  <a:srgbClr val="3B3B3B"/>
                </a:solidFill>
                <a:effectLst/>
                <a:latin typeface="d2 Coding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B3B3B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CCCCCC"/>
              </a:solidFill>
              <a:latin typeface="d2 Coding"/>
            </a:endParaRPr>
          </a:p>
          <a:p>
            <a:endParaRPr lang="en-US" altLang="ko-KR" sz="1400" dirty="0">
              <a:solidFill>
                <a:srgbClr val="3B3B3B"/>
              </a:solidFill>
              <a:latin typeface="d2 Coding"/>
            </a:endParaRPr>
          </a:p>
        </p:txBody>
      </p:sp>
    </p:spTree>
    <p:extLst>
      <p:ext uri="{BB962C8B-B14F-4D97-AF65-F5344CB8AC3E}">
        <p14:creationId xmlns:p14="http://schemas.microsoft.com/office/powerpoint/2010/main" val="306434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938" y="1265590"/>
            <a:ext cx="1260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9002" y="808388"/>
            <a:ext cx="1181592" cy="36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시각화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12053" y="226629"/>
            <a:ext cx="6120087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>
              <a:ea typeface="맑은 고딕"/>
            </a:endParaRPr>
          </a:p>
        </p:txBody>
      </p:sp>
      <p:sp>
        <p:nvSpPr>
          <p:cNvPr id="27" name="화살표: 오각형 26"/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c="http://schemas.openxmlformats.org/drawingml/2006/chart" xmlns:dgm="http://schemas.openxmlformats.org/drawingml/2006/diagram" xmlns:dsp="http://schemas.microsoft.com/office/drawing/2008/diagram" xmlns:hp="http://schemas.haansoft.com/office/presentation/8.0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학 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600" y="1836420"/>
            <a:ext cx="11772900" cy="298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AC66C-242F-1EF0-3CDB-64782B8870C9}"/>
              </a:ext>
            </a:extLst>
          </p:cNvPr>
          <p:cNvSpPr txBox="1"/>
          <p:nvPr/>
        </p:nvSpPr>
        <p:spPr>
          <a:xfrm>
            <a:off x="2712053" y="226629"/>
            <a:ext cx="612008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ea typeface="맑은 고딕"/>
              </a:rPr>
              <a:t>불면증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두통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복통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등의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증상이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생겼음</a:t>
            </a:r>
            <a:r>
              <a:rPr lang="en-US" altLang="ko-KR">
                <a:ea typeface="맑은 고딕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53DDA-EBA5-FFF2-0AE9-8E4123DA63A0}"/>
              </a:ext>
            </a:extLst>
          </p:cNvPr>
          <p:cNvSpPr txBox="1"/>
          <p:nvPr/>
        </p:nvSpPr>
        <p:spPr>
          <a:xfrm>
            <a:off x="695325" y="5172075"/>
            <a:ext cx="94678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중학교에서</a:t>
            </a:r>
            <a:r>
              <a:rPr lang="en-US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두드러지게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나타남</a:t>
            </a:r>
          </a:p>
          <a:p>
            <a:r>
              <a:rPr lang="ko-KR" altLang="en-US">
                <a:ea typeface="맑은 고딕"/>
              </a:rPr>
              <a:t>하위인 가정형편에서 두드러지게 나타남</a:t>
            </a:r>
          </a:p>
          <a:p>
            <a:r>
              <a:rPr lang="ko-KR" altLang="en-US">
                <a:ea typeface="맑은 고딕"/>
              </a:rPr>
              <a:t>하위인 학업성적에서 두드러지게 </a:t>
            </a:r>
          </a:p>
        </p:txBody>
      </p:sp>
    </p:spTree>
    <p:extLst>
      <p:ext uri="{BB962C8B-B14F-4D97-AF65-F5344CB8AC3E}">
        <p14:creationId xmlns:p14="http://schemas.microsoft.com/office/powerpoint/2010/main" val="1149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08626-0430-2A9A-2D7B-F0F4F442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085D73A-6CCA-2FC0-FA64-A2D7175EA8B1}"/>
              </a:ext>
            </a:extLst>
          </p:cNvPr>
          <p:cNvSpPr txBox="1"/>
          <p:nvPr/>
        </p:nvSpPr>
        <p:spPr>
          <a:xfrm>
            <a:off x="4962664" y="341663"/>
            <a:ext cx="2711149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6600">
                <a:ea typeface="맑은 고딕"/>
              </a:rPr>
              <a:t>요 약 </a:t>
            </a:r>
            <a:endParaRPr lang="ko-KR" altLang="en-US" sz="6600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A9C9D9EE-33AF-7AFF-B00F-E4387E5D180E}"/>
              </a:ext>
            </a:extLst>
          </p:cNvPr>
          <p:cNvSpPr/>
          <p:nvPr/>
        </p:nvSpPr>
        <p:spPr>
          <a:xfrm>
            <a:off x="230187" y="95250"/>
            <a:ext cx="1444625" cy="476249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  <a:effectLst>
            <a:glow rad="63500">
              <a:schemeClr val="accent5">
                <a:satMod val="175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threePt" dir="t"/>
          </a:scene3d>
          <a:sp3d/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D6306-1802-F2F9-7CAF-53716381ADF7}"/>
              </a:ext>
            </a:extLst>
          </p:cNvPr>
          <p:cNvSpPr txBox="1"/>
          <p:nvPr/>
        </p:nvSpPr>
        <p:spPr>
          <a:xfrm>
            <a:off x="365124" y="150811"/>
            <a:ext cx="1047750" cy="39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/>
              <a:t>성 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69C2-3515-4722-2286-2B87E3DE2B06}"/>
              </a:ext>
            </a:extLst>
          </p:cNvPr>
          <p:cNvSpPr txBox="1"/>
          <p:nvPr/>
        </p:nvSpPr>
        <p:spPr>
          <a:xfrm>
            <a:off x="841375" y="2197099"/>
            <a:ext cx="10693400" cy="2540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altLang="ko-KR" sz="2800" err="1">
                <a:ea typeface="맑은 고딕"/>
              </a:rPr>
              <a:t>초등학교에서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조금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두드러지게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나타나나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다른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집단군도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유의미한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결과를</a:t>
            </a:r>
            <a:r>
              <a:rPr lang="en-US" altLang="ko-KR" sz="2800">
                <a:ea typeface="맑은 고딕"/>
              </a:rPr>
              <a:t> </a:t>
            </a:r>
            <a:r>
              <a:rPr lang="en-US" altLang="ko-KR" sz="2800" err="1">
                <a:ea typeface="맑은 고딕"/>
              </a:rPr>
              <a:t>나타냄</a:t>
            </a:r>
            <a:r>
              <a:rPr lang="en-US" altLang="ko-KR" sz="2800">
                <a:ea typeface="맑은 고딕"/>
              </a:rPr>
              <a:t> 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800">
                <a:ea typeface="맑은 고딕"/>
              </a:rPr>
              <a:t>가정형편과 학업성적에서는 하위인 집단이 두드러지게 나타냄  </a:t>
            </a:r>
          </a:p>
        </p:txBody>
      </p:sp>
    </p:spTree>
    <p:extLst>
      <p:ext uri="{BB962C8B-B14F-4D97-AF65-F5344CB8AC3E}">
        <p14:creationId xmlns:p14="http://schemas.microsoft.com/office/powerpoint/2010/main" val="33794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85186" y="3477884"/>
            <a:ext cx="7568791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rgbClr val="000000"/>
                </a:solidFill>
                <a:ea typeface="맑은 고딕"/>
              </a:rPr>
              <a:t>피해자의 상황에서는 </a:t>
            </a:r>
            <a:r>
              <a:rPr lang="ko-KR" altLang="en-US" sz="2000" b="1" u="sng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ea typeface="맑은 고딕"/>
              </a:rPr>
              <a:t>최선의 선택</a:t>
            </a:r>
            <a:r>
              <a:rPr lang="ko-KR" altLang="en-US" sz="2000">
                <a:solidFill>
                  <a:srgbClr val="000000"/>
                </a:solidFill>
                <a:ea typeface="맑은 고딕"/>
              </a:rPr>
              <a:t>이 </a:t>
            </a:r>
            <a:r>
              <a:rPr lang="ko-KR" altLang="en-US" sz="2000" b="1" u="sng" err="1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ea typeface="맑은 고딕"/>
              </a:rPr>
              <a:t>무대응</a:t>
            </a:r>
            <a:r>
              <a:rPr lang="ko-KR" altLang="en-US" sz="2000" err="1">
                <a:solidFill>
                  <a:srgbClr val="000000"/>
                </a:solidFill>
                <a:ea typeface="맑은 고딕"/>
              </a:rPr>
              <a:t>이었을</a:t>
            </a:r>
            <a:r>
              <a:rPr lang="ko-KR" altLang="en-US" sz="2000">
                <a:solidFill>
                  <a:srgbClr val="000000"/>
                </a:solidFill>
                <a:ea typeface="맑은 고딕"/>
              </a:rPr>
              <a:t> 수도 있다</a:t>
            </a:r>
            <a:r>
              <a:rPr lang="en-US" altLang="ko-KR" sz="2000">
                <a:solidFill>
                  <a:srgbClr val="000000"/>
                </a:solidFill>
                <a:ea typeface="맑은 고딕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5792" y="4753237"/>
            <a:ext cx="4926371" cy="411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/>
              <a:t>피해자를 도울 수 있는 이는 누가 될까</a:t>
            </a:r>
            <a:r>
              <a:rPr lang="en-US" altLang="ko-KR" sz="2100"/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6044" y="5778650"/>
            <a:ext cx="3981155" cy="415498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/>
              <a:t>이에 대해 좀 더 알아보자</a:t>
            </a:r>
            <a:r>
              <a:rPr lang="en-US" altLang="ko-KR" sz="210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4D55-823E-7995-A4AB-E466F9DCE5E6}"/>
              </a:ext>
            </a:extLst>
          </p:cNvPr>
          <p:cNvSpPr txBox="1"/>
          <p:nvPr/>
        </p:nvSpPr>
        <p:spPr>
          <a:xfrm>
            <a:off x="337225" y="370056"/>
            <a:ext cx="11047775" cy="1992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>
                <a:ea typeface="맑은 고딕"/>
              </a:rPr>
              <a:t>약 절반정도의 피해자의 </a:t>
            </a:r>
            <a:r>
              <a:rPr lang="ko-KR" altLang="en-US" sz="4400" i="1" err="1">
                <a:ea typeface="맑은 고딕"/>
              </a:rPr>
              <a:t>무대응</a:t>
            </a:r>
            <a:r>
              <a:rPr lang="ko-KR" altLang="en-US" sz="4400" i="1">
                <a:ea typeface="맑은 고딕"/>
              </a:rPr>
              <a:t>, </a:t>
            </a:r>
            <a:endParaRPr lang="ko-KR" altLang="en-US" sz="4400" i="1"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i="1">
                <a:ea typeface="맑은 고딕"/>
              </a:rPr>
              <a:t>어쩌면 그리 </a:t>
            </a:r>
            <a:r>
              <a:rPr lang="ko-KR" altLang="en-US" sz="4400" b="1" i="1" u="sng">
                <a:highlight>
                  <a:srgbClr val="FFFF00"/>
                </a:highlight>
                <a:ea typeface="맑은 고딕"/>
              </a:rPr>
              <a:t>큰 수가 아닐 수도 있다</a:t>
            </a:r>
            <a:r>
              <a:rPr lang="ko-KR" altLang="en-US" sz="4400" i="1">
                <a:ea typeface="맑은 고딕"/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화은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80043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791377" y="5276814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6E789-B619-679A-6F01-BAD422F2EBE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23AB-AA05-018F-E063-AE08D06C2EB1}"/>
              </a:ext>
            </a:extLst>
          </p:cNvPr>
          <p:cNvSpPr txBox="1"/>
          <p:nvPr/>
        </p:nvSpPr>
        <p:spPr>
          <a:xfrm>
            <a:off x="1129307" y="268310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0B78-7171-BA46-B6BC-457F723275BA}"/>
              </a:ext>
            </a:extLst>
          </p:cNvPr>
          <p:cNvSpPr txBox="1"/>
          <p:nvPr/>
        </p:nvSpPr>
        <p:spPr>
          <a:xfrm>
            <a:off x="1129307" y="298790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330C-B228-182B-E8AE-7D38C8F39535}"/>
              </a:ext>
            </a:extLst>
          </p:cNvPr>
          <p:cNvSpPr txBox="1"/>
          <p:nvPr/>
        </p:nvSpPr>
        <p:spPr>
          <a:xfrm>
            <a:off x="1129307" y="3279453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A482-101E-01C6-782A-E8FD0DCD05E8}"/>
              </a:ext>
            </a:extLst>
          </p:cNvPr>
          <p:cNvSpPr txBox="1"/>
          <p:nvPr/>
        </p:nvSpPr>
        <p:spPr>
          <a:xfrm>
            <a:off x="1129307" y="4160723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DD8E-10B9-EB4A-838D-B0A3AC64FD4E}"/>
              </a:ext>
            </a:extLst>
          </p:cNvPr>
          <p:cNvSpPr txBox="1"/>
          <p:nvPr/>
        </p:nvSpPr>
        <p:spPr>
          <a:xfrm>
            <a:off x="1129307" y="4465523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7894-E2B0-4DB9-DE2B-B55626B43920}"/>
              </a:ext>
            </a:extLst>
          </p:cNvPr>
          <p:cNvSpPr txBox="1"/>
          <p:nvPr/>
        </p:nvSpPr>
        <p:spPr>
          <a:xfrm>
            <a:off x="1129306" y="4823331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BDBD842-D330-AEEB-6054-0B93ABA4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878" y="1709736"/>
            <a:ext cx="6096000" cy="880857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626F747-7F7B-28B5-F414-5D34AC7A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878" y="2743406"/>
            <a:ext cx="6096000" cy="8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7F332-223A-1B43-C40F-4C7BBBAE74F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480A-C575-744C-493B-8023F9D833B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744AE-858A-1BA1-E33B-25428AA77BE4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EBABB-9953-37F7-E290-7B56776A6C69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FF32E6-89FB-4756-0992-ED10D849A48B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DC114-C3B7-C3BE-2045-BCB8E67082C2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0850B-0B3E-29DD-BD4D-8D021EAE32D0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59F3-546C-CEAD-29EE-53904B97EE57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6E789-B619-679A-6F01-BAD422F2EBE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F23AB-AA05-018F-E063-AE08D06C2EB1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F0B78-7171-BA46-B6BC-457F723275BA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330C-B228-182B-E8AE-7D38C8F39535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A482-101E-01C6-782A-E8FD0DCD05E8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5DD8E-10B9-EB4A-838D-B0A3AC64FD4E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57894-E2B0-4DB9-DE2B-B55626B43920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E722F-B5D5-882B-FCF5-0783A7E4D37E}"/>
              </a:ext>
            </a:extLst>
          </p:cNvPr>
          <p:cNvSpPr txBox="1"/>
          <p:nvPr/>
        </p:nvSpPr>
        <p:spPr>
          <a:xfrm>
            <a:off x="4094921" y="4353339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pic>
        <p:nvPicPr>
          <p:cNvPr id="18" name="그림 17" descr="텍스트, 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471FE635-0D75-ACD3-28EA-229D175E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6" y="1782165"/>
            <a:ext cx="8733183" cy="2352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EF7FB2-7690-905E-38D8-B7D4C0F530A1}"/>
              </a:ext>
            </a:extLst>
          </p:cNvPr>
          <p:cNvSpPr txBox="1"/>
          <p:nvPr/>
        </p:nvSpPr>
        <p:spPr>
          <a:xfrm>
            <a:off x="6930887" y="1245704"/>
            <a:ext cx="374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학업성취도별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5CD3-721F-0680-F1F5-3230872A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FE780-2D82-8003-233F-3BA7151A8F86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30E24-CDA7-77B9-56C2-378A029273F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870CB-1CC7-A711-6018-08E637608196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62297-42DB-BA43-48E1-BBE30914E041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CB2DE-7034-F67F-1DF7-876211506493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BF2A23-B6F4-0DCB-E781-2DC4EA8695B8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099C8-4AB0-A57F-8898-ADBF453CF84E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88A53-C87C-D42E-A616-D0F16C210A93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337CE-2C99-C6F5-3D00-3DB70C9984AF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B0423-00D3-C918-748B-0890006680FB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6F1C7-F54C-12F5-7B9F-EF2DBA2C6DB9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3A905-B618-75FA-D8F4-B9292BFB72CD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19FC5-30D2-F525-A38D-C9F35335C7B6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8D016-1229-F3D5-BF34-3C33A055308C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1A073-EBDD-22E9-D1D5-42B751631881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 descr="텍스트, 도표, 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26FA360A-F2D8-ACE3-4486-335EC0B0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983" y="2039561"/>
            <a:ext cx="7871791" cy="2209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7C3EE1-200E-D9E7-2315-A83A6F640EF6}"/>
              </a:ext>
            </a:extLst>
          </p:cNvPr>
          <p:cNvSpPr txBox="1"/>
          <p:nvPr/>
        </p:nvSpPr>
        <p:spPr>
          <a:xfrm>
            <a:off x="7010399" y="1649895"/>
            <a:ext cx="4373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학교 </a:t>
            </a:r>
            <a:r>
              <a:rPr lang="ko-KR" altLang="en-US" err="1">
                <a:ea typeface="맑은 고딕"/>
              </a:rPr>
              <a:t>특성별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A1751-F898-4209-D75D-059B40347C83}"/>
              </a:ext>
            </a:extLst>
          </p:cNvPr>
          <p:cNvSpPr txBox="1"/>
          <p:nvPr/>
        </p:nvSpPr>
        <p:spPr>
          <a:xfrm>
            <a:off x="4094921" y="4353339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</p:spTree>
    <p:extLst>
      <p:ext uri="{BB962C8B-B14F-4D97-AF65-F5344CB8AC3E}">
        <p14:creationId xmlns:p14="http://schemas.microsoft.com/office/powerpoint/2010/main" val="382047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A823-DD13-EAB0-8BBD-947DF2C85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066E87-FE9A-7738-B619-477C319B52DE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DE70-4C45-7D0D-999E-DA039D523F78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65166-63AC-AF63-0CFA-43FA4E50ABD1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F1DCC-D3CF-1002-FF99-D8166805D066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10242-00B1-81BE-6C98-6BA4E83A1191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C3E17D-31C6-4E41-7E1A-CD469228C88D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76B0B-0A17-CE2E-7A86-1371B75D5DCC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9C65-9363-DA48-5F7D-03F625C47492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D42D4-769D-38FE-B285-FC9DD4F49A82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1F551-2900-9AF8-E8F0-DA6AD7A76EC2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CADDE-EBD6-E306-7971-B113E900E31D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경험/유형 수</a:t>
            </a:r>
            <a:endParaRPr lang="en-US" altLang="ko-KR" sz="14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4D04-7598-2AA7-1BD6-C269157DF079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0AB13-D4E8-B876-EA9E-BE310B60F281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0E75-25FC-AECA-AAEA-683608CCE317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48D01-BB15-C686-6F21-9951757AB43D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5" name="그림 14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BBD34DC5-21E5-44BA-B32A-8A1DFE02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13" y="2057040"/>
            <a:ext cx="7500730" cy="20680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5EFB6-35E7-40ED-7986-CEED4EBABF19}"/>
              </a:ext>
            </a:extLst>
          </p:cNvPr>
          <p:cNvSpPr txBox="1"/>
          <p:nvPr/>
        </p:nvSpPr>
        <p:spPr>
          <a:xfrm>
            <a:off x="4094921" y="4353339"/>
            <a:ext cx="7017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목격 경험 있음: 소계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목격 경험 있음 1: 가해상황 목격</a:t>
            </a:r>
          </a:p>
          <a:p>
            <a:r>
              <a:rPr lang="ko-KR" altLang="en-US">
                <a:ea typeface="맑은 고딕"/>
              </a:rPr>
              <a:t>목격 경험 있음 2: 피해상황 목격</a:t>
            </a:r>
          </a:p>
          <a:p>
            <a:r>
              <a:rPr lang="ko-KR" altLang="en-US">
                <a:ea typeface="맑은 고딕"/>
              </a:rPr>
              <a:t>목격 경험 있음 3: 가/피해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B2A1A-3BC4-0E2E-136C-D53D2ADF20EE}"/>
              </a:ext>
            </a:extLst>
          </p:cNvPr>
          <p:cNvSpPr txBox="1"/>
          <p:nvPr/>
        </p:nvSpPr>
        <p:spPr>
          <a:xfrm>
            <a:off x="6172200" y="153062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학령별</a:t>
            </a:r>
            <a:endParaRPr lang="ko-KR" altLang="en-US" err="1"/>
          </a:p>
        </p:txBody>
      </p:sp>
    </p:spTree>
    <p:extLst>
      <p:ext uri="{BB962C8B-B14F-4D97-AF65-F5344CB8AC3E}">
        <p14:creationId xmlns:p14="http://schemas.microsoft.com/office/powerpoint/2010/main" val="3523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F1BE-E1EC-699C-3DCD-66A07527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C99B6-169A-DB41-2839-24DE4F1D5C3C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2D51D-E920-5E53-C5A3-C1534BDD3652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3490A-5E8E-0F6C-2E96-DC7F512FC1CF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9BCBF-0BD4-F58F-0EB9-19370B761C18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88168-CF4B-5248-5D1D-280722BC0101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DD5DAC-BC75-00AC-8189-DE54192C9FBD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73A520-BC23-B652-EF52-B260852CDEC5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5C266-51A2-8A13-41EC-9951492AF439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C7229-C75E-4806-7D84-186203298487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5341B-0A74-8891-644C-B438545BD504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B6E05-94FD-413B-E05A-22410A06413E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학생 목격 경험/유형 수</a:t>
            </a:r>
            <a:endParaRPr lang="en-US" altLang="ko-KR" sz="1400" b="1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DD807-79F7-63EE-9ED4-B343A8FB8A1F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ACDB7-AB01-9ED3-B24B-00FC02F00E54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4D663-B5A0-9B55-E9DB-2B71BD7365CC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8D562-C8A1-36B3-7481-236440CD7E51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1468515-2758-98F3-6808-56601D43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52" y="1788630"/>
            <a:ext cx="6023113" cy="46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2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CC66-1FE4-91E1-9CBE-06030A77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763266-6EC7-A9C9-EA8A-6D7D8B687D73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E17AB-E47A-8A8D-5BBD-842A3C6D2CD2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895CD-C823-260A-6687-F0897D2680AC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30C57-9DE9-82F5-651B-DAC7876E95E7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3DD42-6C88-81F5-5F09-1942D6181A83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0F9CE-75E8-3338-DDC9-C92329B6FA81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512E1-78A8-5DA5-2715-CE248AE2328E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E21AA-17BB-C923-620B-E90B18D25202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07355-F680-FB8A-C91A-CF8F8E8E17B0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A8A7B-18B0-703A-E673-3946F0CAB7F6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E8A1E-9789-CAE6-7A45-9729023F61B8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학생 목격 경험/유형 수</a:t>
            </a:r>
            <a:endParaRPr lang="en-US" altLang="ko-KR" sz="1400" b="1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8F1B6-CCDE-C4D9-D315-4F9F2A00ECF1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96214-A298-7359-ED59-F10E92707D4B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5D277-4384-7F4E-5A73-599DCD881EAA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496E5-59F7-A4C6-9A65-DE9F1D3E8570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5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B4E92DE-389D-C251-CE0F-03648A67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53" y="1013791"/>
            <a:ext cx="6052138" cy="488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52A32-3856-DB2D-6C95-9379C21D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7ACFF9-ED4B-DAA4-B0A2-A939BFF441C4}"/>
              </a:ext>
            </a:extLst>
          </p:cNvPr>
          <p:cNvSpPr txBox="1"/>
          <p:nvPr/>
        </p:nvSpPr>
        <p:spPr>
          <a:xfrm>
            <a:off x="10784049" y="2222811"/>
            <a:ext cx="194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9BE99-5364-C9CB-3A26-B4836781DE97}"/>
              </a:ext>
            </a:extLst>
          </p:cNvPr>
          <p:cNvSpPr txBox="1"/>
          <p:nvPr/>
        </p:nvSpPr>
        <p:spPr>
          <a:xfrm>
            <a:off x="-156393" y="3623903"/>
            <a:ext cx="10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화은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55303-7B71-1342-F4B9-20601BBE7AB8}"/>
              </a:ext>
            </a:extLst>
          </p:cNvPr>
          <p:cNvSpPr txBox="1"/>
          <p:nvPr/>
        </p:nvSpPr>
        <p:spPr>
          <a:xfrm>
            <a:off x="439874" y="724189"/>
            <a:ext cx="1945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/>
              <a:t>승연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5D3C5-ADEE-506E-7470-ECE5DE17BB06}"/>
              </a:ext>
            </a:extLst>
          </p:cNvPr>
          <p:cNvSpPr txBox="1"/>
          <p:nvPr/>
        </p:nvSpPr>
        <p:spPr>
          <a:xfrm>
            <a:off x="791377" y="1557911"/>
            <a:ext cx="366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준비하기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776A1-6F05-004F-88C8-693E1F0B29E0}"/>
              </a:ext>
            </a:extLst>
          </p:cNvPr>
          <p:cNvSpPr txBox="1"/>
          <p:nvPr/>
        </p:nvSpPr>
        <p:spPr>
          <a:xfrm>
            <a:off x="791377" y="230541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</a:t>
            </a:r>
            <a:endParaRPr lang="en-US" altLang="ko-KR" sz="1400"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9C827-1475-BAD7-8287-9AE83803DF50}"/>
              </a:ext>
            </a:extLst>
          </p:cNvPr>
          <p:cNvSpPr txBox="1"/>
          <p:nvPr/>
        </p:nvSpPr>
        <p:spPr>
          <a:xfrm>
            <a:off x="791377" y="397996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753CE-43AA-C744-3CF5-6D327DD33FF1}"/>
              </a:ext>
            </a:extLst>
          </p:cNvPr>
          <p:cNvSpPr txBox="1"/>
          <p:nvPr/>
        </p:nvSpPr>
        <p:spPr>
          <a:xfrm>
            <a:off x="864264" y="5654501"/>
            <a:ext cx="366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33F73-E677-80B5-66BF-A16C52654EAC}"/>
              </a:ext>
            </a:extLst>
          </p:cNvPr>
          <p:cNvSpPr txBox="1"/>
          <p:nvPr/>
        </p:nvSpPr>
        <p:spPr>
          <a:xfrm>
            <a:off x="5054806" y="1967518"/>
            <a:ext cx="59359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600">
                <a:ea typeface="맑은 고딕"/>
              </a:rPr>
              <a:t>연령별 목격 사례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25227-912F-A1A7-419F-E553901CF206}"/>
              </a:ext>
            </a:extLst>
          </p:cNvPr>
          <p:cNvSpPr txBox="1"/>
          <p:nvPr/>
        </p:nvSpPr>
        <p:spPr>
          <a:xfrm>
            <a:off x="-619274" y="2080140"/>
            <a:ext cx="19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진우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55C7E-EF99-75C0-B8B9-2F69B065A9C6}"/>
              </a:ext>
            </a:extLst>
          </p:cNvPr>
          <p:cNvSpPr txBox="1"/>
          <p:nvPr/>
        </p:nvSpPr>
        <p:spPr>
          <a:xfrm>
            <a:off x="1129307" y="2724054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목격 여부/상황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0EA7-16DA-EE46-83AC-78DC9822DD13}"/>
              </a:ext>
            </a:extLst>
          </p:cNvPr>
          <p:cNvSpPr txBox="1"/>
          <p:nvPr/>
        </p:nvSpPr>
        <p:spPr>
          <a:xfrm>
            <a:off x="1129307" y="3142689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학생 목격 경험/유형 수</a:t>
            </a:r>
            <a:endParaRPr lang="en-US" altLang="ko-KR" sz="1400" b="1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DD7E-453E-2D5A-65B1-5AD0E1331E5E}"/>
              </a:ext>
            </a:extLst>
          </p:cNvPr>
          <p:cNvSpPr txBox="1"/>
          <p:nvPr/>
        </p:nvSpPr>
        <p:spPr>
          <a:xfrm>
            <a:off x="1129307" y="356132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학생 경험</a:t>
            </a:r>
            <a:endParaRPr lang="en-US" altLang="ko-KR" sz="1400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86617-D4CD-8A12-B8A1-FE961AABBF6C}"/>
              </a:ext>
            </a:extLst>
          </p:cNvPr>
          <p:cNvSpPr txBox="1"/>
          <p:nvPr/>
        </p:nvSpPr>
        <p:spPr>
          <a:xfrm>
            <a:off x="1129307" y="4398595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여부/상황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F78F-BC47-4CE6-B23E-EEF3DFE31296}"/>
              </a:ext>
            </a:extLst>
          </p:cNvPr>
          <p:cNvSpPr txBox="1"/>
          <p:nvPr/>
        </p:nvSpPr>
        <p:spPr>
          <a:xfrm>
            <a:off x="1129307" y="4817230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경험/유형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E6AAF-F0B1-F374-3C59-9110F3FE152D}"/>
              </a:ext>
            </a:extLst>
          </p:cNvPr>
          <p:cNvSpPr txBox="1"/>
          <p:nvPr/>
        </p:nvSpPr>
        <p:spPr>
          <a:xfrm>
            <a:off x="1129306" y="5235866"/>
            <a:ext cx="36663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ea typeface="맑은 고딕"/>
              </a:rPr>
              <a:t>성인 목격 복수응답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2898CA-6DE1-646E-3A1F-2815135A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401" y="629478"/>
            <a:ext cx="6635233" cy="5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5750FA4B3E825469C12A03F715F9379" ma:contentTypeVersion="5" ma:contentTypeDescription="새 문서를 만듭니다." ma:contentTypeScope="" ma:versionID="d27bf7c748ece1a5e6472cd71589c30b">
  <xsd:schema xmlns:xsd="http://www.w3.org/2001/XMLSchema" xmlns:xs="http://www.w3.org/2001/XMLSchema" xmlns:p="http://schemas.microsoft.com/office/2006/metadata/properties" xmlns:ns3="9c64299b-27b8-4739-b6e1-940a13c1a168" targetNamespace="http://schemas.microsoft.com/office/2006/metadata/properties" ma:root="true" ma:fieldsID="f48a69fb5973376fe0fc2f183389152f" ns3:_="">
    <xsd:import namespace="9c64299b-27b8-4739-b6e1-940a13c1a1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4299b-27b8-4739-b6e1-940a13c1a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CF964F-1B89-4F2C-BE2A-5A8DEB91C4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982878-2336-4293-B1FC-1FF4C30B0E7F}">
  <ds:schemaRefs>
    <ds:schemaRef ds:uri="9c64299b-27b8-4739-b6e1-940a13c1a1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3E0974-2BFE-4383-B642-44CA83773288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9c64299b-27b8-4739-b6e1-940a13c1a168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9518</Words>
  <Application>Microsoft Office PowerPoint</Application>
  <PresentationFormat>와이드스크린</PresentationFormat>
  <Paragraphs>1860</Paragraphs>
  <Slides>139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d2 Coding</vt:lpstr>
      <vt:lpstr>맑은 고딕</vt:lpstr>
      <vt:lpstr>맑은 고딕</vt:lpstr>
      <vt:lpstr>Arial</vt:lpstr>
      <vt:lpstr>Calibri</vt:lpstr>
      <vt:lpstr>Office 테마</vt:lpstr>
      <vt:lpstr>사폭금쪽이들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요약해보자면..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사이버 폭력 어쩌구</dc:title>
  <dc:creator>진우 전</dc:creator>
  <cp:lastModifiedBy>전진우</cp:lastModifiedBy>
  <cp:revision>4</cp:revision>
  <dcterms:created xsi:type="dcterms:W3CDTF">2024-01-21T10:47:53Z</dcterms:created>
  <dcterms:modified xsi:type="dcterms:W3CDTF">2024-01-23T05:00:29Z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0x010100C5750FA4B3E825469C12A03F715F9379</vt:lpwstr>
  </property>
</Properties>
</file>